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 Mono Medium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Roboto Medium"/>
      <p:regular r:id="rId59"/>
      <p:bold r:id="rId60"/>
      <p:italic r:id="rId61"/>
      <p:boldItalic r:id="rId62"/>
    </p:embeddedFont>
    <p:embeddedFont>
      <p:font typeface="Source Code Pro"/>
      <p:regular r:id="rId63"/>
      <p:bold r:id="rId64"/>
      <p:italic r:id="rId65"/>
      <p:boldItalic r:id="rId66"/>
    </p:embeddedFont>
    <p:embeddedFont>
      <p:font typeface="Roboto Light"/>
      <p:regular r:id="rId67"/>
      <p:bold r:id="rId68"/>
      <p:italic r:id="rId69"/>
      <p:boldItalic r:id="rId70"/>
    </p:embeddedFont>
    <p:embeddedFont>
      <p:font typeface="Roboto Mono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75" roundtripDataSignature="AMtx7mhb5/oJmaDs2yb0X7MfpCkabo+9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E0E2A1-7895-4FEA-B10A-4CD61A5C4FA2}">
  <a:tblStyle styleId="{E3E0E2A1-7895-4FEA-B10A-4CD61A5C4F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italic.fntdata"/><Relationship Id="rId72" Type="http://schemas.openxmlformats.org/officeDocument/2006/relationships/font" Target="fonts/RobotoMono-bold.fntdata"/><Relationship Id="rId31" Type="http://schemas.openxmlformats.org/officeDocument/2006/relationships/slide" Target="slides/slide25.xml"/><Relationship Id="rId75" Type="http://customschemas.google.com/relationships/presentationmetadata" Target="metadata"/><Relationship Id="rId30" Type="http://schemas.openxmlformats.org/officeDocument/2006/relationships/slide" Target="slides/slide24.xml"/><Relationship Id="rId74" Type="http://schemas.openxmlformats.org/officeDocument/2006/relationships/font" Target="fonts/RobotoMono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regular.fntdata"/><Relationship Id="rId70" Type="http://schemas.openxmlformats.org/officeDocument/2006/relationships/font" Target="fonts/RobotoLight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edium-boldItalic.fntdata"/><Relationship Id="rId61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64" Type="http://schemas.openxmlformats.org/officeDocument/2006/relationships/font" Target="fonts/SourceCodePro-bold.fntdata"/><Relationship Id="rId63" Type="http://schemas.openxmlformats.org/officeDocument/2006/relationships/font" Target="fonts/SourceCodePro-regular.fntdata"/><Relationship Id="rId22" Type="http://schemas.openxmlformats.org/officeDocument/2006/relationships/slide" Target="slides/slide16.xml"/><Relationship Id="rId66" Type="http://schemas.openxmlformats.org/officeDocument/2006/relationships/font" Target="fonts/SourceCodePro-boldItalic.fntdata"/><Relationship Id="rId21" Type="http://schemas.openxmlformats.org/officeDocument/2006/relationships/slide" Target="slides/slide15.xml"/><Relationship Id="rId65" Type="http://schemas.openxmlformats.org/officeDocument/2006/relationships/font" Target="fonts/SourceCodePro-italic.fntdata"/><Relationship Id="rId24" Type="http://schemas.openxmlformats.org/officeDocument/2006/relationships/slide" Target="slides/slide18.xml"/><Relationship Id="rId68" Type="http://schemas.openxmlformats.org/officeDocument/2006/relationships/font" Target="fonts/RobotoLight-bold.fntdata"/><Relationship Id="rId23" Type="http://schemas.openxmlformats.org/officeDocument/2006/relationships/slide" Target="slides/slide17.xml"/><Relationship Id="rId67" Type="http://schemas.openxmlformats.org/officeDocument/2006/relationships/font" Target="fonts/RobotoLight-regular.fntdata"/><Relationship Id="rId60" Type="http://schemas.openxmlformats.org/officeDocument/2006/relationships/font" Target="fonts/RobotoMedium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Medium-regular.fntdata"/><Relationship Id="rId50" Type="http://schemas.openxmlformats.org/officeDocument/2006/relationships/slide" Target="slides/slide44.xml"/><Relationship Id="rId53" Type="http://schemas.openxmlformats.org/officeDocument/2006/relationships/font" Target="fonts/RobotoMonoMedium-italic.fntdata"/><Relationship Id="rId52" Type="http://schemas.openxmlformats.org/officeDocument/2006/relationships/font" Target="fonts/RobotoMonoMedium-bold.fntdata"/><Relationship Id="rId11" Type="http://schemas.openxmlformats.org/officeDocument/2006/relationships/slide" Target="slides/slide5.xml"/><Relationship Id="rId55" Type="http://schemas.openxmlformats.org/officeDocument/2006/relationships/font" Target="fonts/Roboto-regular.fntdata"/><Relationship Id="rId10" Type="http://schemas.openxmlformats.org/officeDocument/2006/relationships/slide" Target="slides/slide4.xml"/><Relationship Id="rId54" Type="http://schemas.openxmlformats.org/officeDocument/2006/relationships/font" Target="fonts/RobotoMono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-italic.fntdata"/><Relationship Id="rId12" Type="http://schemas.openxmlformats.org/officeDocument/2006/relationships/slide" Target="slides/slide6.xml"/><Relationship Id="rId56" Type="http://schemas.openxmlformats.org/officeDocument/2006/relationships/font" Target="fonts/Roboto-bold.fntdata"/><Relationship Id="rId15" Type="http://schemas.openxmlformats.org/officeDocument/2006/relationships/slide" Target="slides/slide9.xml"/><Relationship Id="rId59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6d1eba3c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66d1eba3c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6d1eba3c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66d1eba3c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6d1eba3c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66d1eba3c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6d1eba3c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66d1eba3c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66d1eba3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66d1eba3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6d1eba3c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66d1eba3c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6d1eba3c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66d1eba3c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66d1eba3c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66d1eba3c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2ffb67b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b2ffb67b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2ffb67b9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b2ffb67b9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b2ffb67b9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b2ffb67b9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2ffb67b9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2b2ffb67b9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6d1eba3c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66d1eba3c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66d2cfa29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266d2cfa2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6d1eba3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66d1eba3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6d1eba3c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66d1eba3c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6d1eba3c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66d1eba3c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Google: python suitcase for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Python paradigm uses names and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may hear the word variable used in other computing contexts, but we have a specific definition of variable in this class that we’ll come to in a few lectures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66d1eba3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66d1eba3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Google: python suitcase for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Python paradigm uses names and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may hear the word variable used in other computing contexts, but we have a specific definition of variable in this class that we’ll come to in a few lectures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6d1eba3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66d1eba3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Google: python suitcase for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Python paradigm uses names and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may hear the word variable used in other computing contexts, but we have a specific definition of variable in this class that we’ll come to in a few lectures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6d1eba3c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266d1eba3c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Google: python suitcase for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Python paradigm uses names and values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You may hear the word variable used in other computing contexts, but we have a specific definition of variable in this class that we’ll come to in a few lectures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60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9" name="Google Shape;69;p6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0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70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1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1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1" name="Google Shape;81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1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1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4" name="Google Shape;84;p71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1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2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2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1" name="Google Shape;9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2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72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4" name="Google Shape;94;p72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2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3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73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1" name="Google Shape;10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3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3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5" name="Google Shape;105;p73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4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4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74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74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3" name="Google Shape;113;p74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5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5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7" name="Google Shape;117;p75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75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1" name="Google Shape;121;p75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6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6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76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76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9" name="Google Shape;129;p76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77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3" name="Google Shape;13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77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61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61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61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61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" name="Google Shape;14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80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81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5" name="Google Shape;155;p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7" name="Google Shape;15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4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84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2" name="Google Shape;162;p84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3" name="Google Shape;163;p84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5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85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9" name="Google Shape;169;p85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0" name="Google Shape;170;p85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85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2" name="Google Shape;17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5" name="Google Shape;17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7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8" name="Google Shape;17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87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7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7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" name="Google Shape;182;p87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8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7" name="Google Shape;187;p88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8" name="Google Shape;188;p8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2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62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8" name="Google Shape;2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2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62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62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1" name="Google Shape;19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0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90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96" name="Google Shape;19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90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8" name="Google Shape;198;p90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90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1">
  <p:cSld name="SECTION_TITLE_AND_DESCRIPTION_1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91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4" name="Google Shape;204;p91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5" name="Google Shape;205;p91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3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64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8" name="Google Shape;3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5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65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4" name="Google Shape;44;p65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65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5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6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66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52" name="Google Shape;52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66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66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7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67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0" name="Google Shape;60;p67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67"/>
          <p:cNvSpPr txBox="1"/>
          <p:nvPr/>
        </p:nvSpPr>
        <p:spPr>
          <a:xfrm>
            <a:off x="6813725" y="3123925"/>
            <a:ext cx="209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 Check</a:t>
            </a:r>
            <a:endParaRPr b="1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68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59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5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/>
          <p:nvPr>
            <p:ph type="ctrTitle"/>
          </p:nvPr>
        </p:nvSpPr>
        <p:spPr>
          <a:xfrm>
            <a:off x="3635400" y="22261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</a:rPr>
              <a:t>Naming, Functions, &amp; More Data Types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"/>
          <p:cNvSpPr txBox="1"/>
          <p:nvPr/>
        </p:nvSpPr>
        <p:spPr>
          <a:xfrm>
            <a:off x="3635550" y="34926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93E4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Spark 10, Spring 2024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" name="Google Shape;212;p1"/>
          <p:cNvSpPr txBox="1"/>
          <p:nvPr/>
        </p:nvSpPr>
        <p:spPr>
          <a:xfrm>
            <a:off x="3635450" y="1277220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0</a:t>
            </a:r>
            <a:r>
              <a:rPr lang="en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4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" name="Google Shape;213;p1"/>
          <p:cNvSpPr txBox="1"/>
          <p:nvPr/>
        </p:nvSpPr>
        <p:spPr>
          <a:xfrm>
            <a:off x="3635543" y="2910325"/>
            <a:ext cx="5196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Using functions to make life easier,</a:t>
            </a:r>
            <a:endParaRPr sz="1600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Intro to string data types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" name="Google Shape;214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rgbClr val="F88562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6d1eba3cb_0_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g266d1eba3cb_0_109"/>
          <p:cNvSpPr txBox="1"/>
          <p:nvPr>
            <p:ph idx="2" type="body"/>
          </p:nvPr>
        </p:nvSpPr>
        <p:spPr>
          <a:xfrm>
            <a:off x="234975" y="771925"/>
            <a:ext cx="41868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Suitcases are containers</a:t>
            </a:r>
            <a:r>
              <a:rPr lang="en"/>
              <a:t>, which contain things (values) or more suitcases</a:t>
            </a:r>
            <a:br>
              <a:rPr lang="en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Just like a luggage tag,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the names of values can change</a:t>
            </a:r>
            <a:r>
              <a:rPr lang="en"/>
              <a:t> (I swap out the luggage tag) 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 stuff in the suitcase is still there, we just have a new tag</a:t>
            </a:r>
            <a:br>
              <a:rPr lang="en"/>
            </a:b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 can use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multiple names to refer to the same value</a:t>
            </a:r>
            <a:r>
              <a:rPr lang="en"/>
              <a:t> (you can have multiple luggage tags on your suitcase)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54" name="Google Shape;354;g266d1eba3cb_0_109"/>
          <p:cNvSpPr txBox="1"/>
          <p:nvPr>
            <p:ph idx="3" type="title"/>
          </p:nvPr>
        </p:nvSpPr>
        <p:spPr>
          <a:xfrm>
            <a:off x="4911675" y="3436350"/>
            <a:ext cx="40452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the Suitcase Analogy?</a:t>
            </a:r>
            <a:endParaRPr/>
          </a:p>
        </p:txBody>
      </p:sp>
      <p:pic>
        <p:nvPicPr>
          <p:cNvPr id="355" name="Google Shape;355;g266d1eba3cb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550" y="199025"/>
            <a:ext cx="3511450" cy="35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6d1eba3cb_0_123"/>
          <p:cNvSpPr txBox="1"/>
          <p:nvPr>
            <p:ph idx="2" type="body"/>
          </p:nvPr>
        </p:nvSpPr>
        <p:spPr>
          <a:xfrm>
            <a:off x="3005490" y="1011800"/>
            <a:ext cx="2206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This statement errors because Python tries to bind the name </a:t>
            </a:r>
            <a:r>
              <a:rPr b="1"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/>
              <a:t> to the value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/>
              <a:t>.</a:t>
            </a:r>
            <a:endParaRPr/>
          </a:p>
        </p:txBody>
      </p:sp>
      <p:sp>
        <p:nvSpPr>
          <p:cNvPr id="361" name="Google Shape;361;g266d1eba3cb_0_123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2" name="Google Shape;362;g266d1eba3cb_0_123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Assignment Statements Are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Mathematical Equations!!</a:t>
            </a:r>
            <a:endParaRPr/>
          </a:p>
        </p:txBody>
      </p:sp>
      <p:sp>
        <p:nvSpPr>
          <p:cNvPr id="363" name="Google Shape;363;g266d1eba3cb_0_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g266d1eba3cb_0_123"/>
          <p:cNvPicPr preferRelativeResize="0"/>
          <p:nvPr/>
        </p:nvPicPr>
        <p:blipFill rotWithShape="1">
          <a:blip r:embed="rId3">
            <a:alphaModFix/>
          </a:blip>
          <a:srcRect b="0" l="0" r="0" t="47276"/>
          <a:stretch/>
        </p:blipFill>
        <p:spPr>
          <a:xfrm>
            <a:off x="5146049" y="1091988"/>
            <a:ext cx="3875102" cy="99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6d1eba3cb_0_131"/>
          <p:cNvSpPr txBox="1"/>
          <p:nvPr>
            <p:ph idx="2" type="body"/>
          </p:nvPr>
        </p:nvSpPr>
        <p:spPr>
          <a:xfrm>
            <a:off x="3005490" y="1011800"/>
            <a:ext cx="2206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This statement errors because Python tries to bind the name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>
                <a:solidFill>
                  <a:srgbClr val="BDBDBD"/>
                </a:solidFill>
              </a:rPr>
              <a:t> to the value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>
                <a:solidFill>
                  <a:srgbClr val="BDBDBD"/>
                </a:solidFill>
              </a:rPr>
              <a:t>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370" name="Google Shape;370;g266d1eba3cb_0_131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71" name="Google Shape;371;g266d1eba3cb_0_131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Assignment Statements Are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Mathematical Equations!!</a:t>
            </a:r>
            <a:endParaRPr/>
          </a:p>
        </p:txBody>
      </p:sp>
      <p:sp>
        <p:nvSpPr>
          <p:cNvPr id="372" name="Google Shape;372;g266d1eba3cb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g266d1eba3cb_0_131"/>
          <p:cNvPicPr preferRelativeResize="0"/>
          <p:nvPr/>
        </p:nvPicPr>
        <p:blipFill rotWithShape="1">
          <a:blip r:embed="rId3">
            <a:alphaModFix amt="50000"/>
          </a:blip>
          <a:srcRect b="0" l="0" r="0" t="47276"/>
          <a:stretch/>
        </p:blipFill>
        <p:spPr>
          <a:xfrm>
            <a:off x="5146049" y="1091988"/>
            <a:ext cx="3875102" cy="9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66d1eba3cb_0_131"/>
          <p:cNvSpPr/>
          <p:nvPr/>
        </p:nvSpPr>
        <p:spPr>
          <a:xfrm>
            <a:off x="3005500" y="2386525"/>
            <a:ext cx="2388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can only be bound to a single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at one time. 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code does </a:t>
            </a: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error.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5" name="Google Shape;375;g266d1eba3cb_0_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5974" y="2326275"/>
            <a:ext cx="314015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66d1eba3cb_0_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248" y="3748826"/>
            <a:ext cx="746435" cy="1384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g266d1eba3cb_0_131"/>
          <p:cNvGrpSpPr/>
          <p:nvPr/>
        </p:nvGrpSpPr>
        <p:grpSpPr>
          <a:xfrm>
            <a:off x="3436114" y="3576356"/>
            <a:ext cx="1314287" cy="472541"/>
            <a:chOff x="5974307" y="1666974"/>
            <a:chExt cx="1825399" cy="809700"/>
          </a:xfrm>
        </p:grpSpPr>
        <p:pic>
          <p:nvPicPr>
            <p:cNvPr id="378" name="Google Shape;378;g266d1eba3cb_0_1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38275" y="1666974"/>
              <a:ext cx="1361431" cy="8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266d1eba3cb_0_131"/>
            <p:cNvSpPr/>
            <p:nvPr/>
          </p:nvSpPr>
          <p:spPr>
            <a:xfrm>
              <a:off x="5974307" y="1972814"/>
              <a:ext cx="615150" cy="198650"/>
            </a:xfrm>
            <a:custGeom>
              <a:rect b="b" l="l" r="r" t="t"/>
              <a:pathLst>
                <a:path extrusionOk="0" h="7946" w="24606">
                  <a:moveTo>
                    <a:pt x="24606" y="2224"/>
                  </a:moveTo>
                  <a:cubicBezTo>
                    <a:pt x="16594" y="621"/>
                    <a:pt x="-1734" y="-2953"/>
                    <a:pt x="248" y="4974"/>
                  </a:cubicBezTo>
                  <a:cubicBezTo>
                    <a:pt x="2230" y="12901"/>
                    <a:pt x="16435" y="2224"/>
                    <a:pt x="24606" y="2224"/>
                  </a:cubicBezTo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g266d1eba3cb_0_131"/>
          <p:cNvSpPr txBox="1"/>
          <p:nvPr/>
        </p:nvSpPr>
        <p:spPr>
          <a:xfrm>
            <a:off x="3920710" y="3469795"/>
            <a:ext cx="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1" name="Google Shape;381;g266d1eba3cb_0_131"/>
          <p:cNvSpPr txBox="1"/>
          <p:nvPr/>
        </p:nvSpPr>
        <p:spPr>
          <a:xfrm>
            <a:off x="3265581" y="4209750"/>
            <a:ext cx="466500" cy="6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2" name="Google Shape;382;g266d1eba3cb_0_131"/>
          <p:cNvSpPr/>
          <p:nvPr/>
        </p:nvSpPr>
        <p:spPr>
          <a:xfrm>
            <a:off x="6686675" y="2467125"/>
            <a:ext cx="792900" cy="293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266d1eba3cb_0_131"/>
          <p:cNvSpPr txBox="1"/>
          <p:nvPr/>
        </p:nvSpPr>
        <p:spPr>
          <a:xfrm>
            <a:off x="6552860" y="4660035"/>
            <a:ext cx="22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1) Assignment statement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6d1eba3cb_0_149"/>
          <p:cNvSpPr txBox="1"/>
          <p:nvPr>
            <p:ph idx="2" type="body"/>
          </p:nvPr>
        </p:nvSpPr>
        <p:spPr>
          <a:xfrm>
            <a:off x="3005490" y="1011800"/>
            <a:ext cx="2206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This statement errors because Python tries to bind the name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>
                <a:solidFill>
                  <a:srgbClr val="BDBDBD"/>
                </a:solidFill>
              </a:rPr>
              <a:t> to the value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>
                <a:solidFill>
                  <a:srgbClr val="BDBDBD"/>
                </a:solidFill>
              </a:rPr>
              <a:t>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389" name="Google Shape;389;g266d1eba3cb_0_149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0" name="Google Shape;390;g266d1eba3cb_0_149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Assignment Statements Are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Mathematical Equations!!</a:t>
            </a:r>
            <a:endParaRPr/>
          </a:p>
        </p:txBody>
      </p:sp>
      <p:sp>
        <p:nvSpPr>
          <p:cNvPr id="391" name="Google Shape;391;g266d1eba3cb_0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g266d1eba3cb_0_149"/>
          <p:cNvPicPr preferRelativeResize="0"/>
          <p:nvPr/>
        </p:nvPicPr>
        <p:blipFill rotWithShape="1">
          <a:blip r:embed="rId3">
            <a:alphaModFix amt="50000"/>
          </a:blip>
          <a:srcRect b="0" l="0" r="0" t="47276"/>
          <a:stretch/>
        </p:blipFill>
        <p:spPr>
          <a:xfrm>
            <a:off x="5146049" y="1091988"/>
            <a:ext cx="3875102" cy="9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66d1eba3cb_0_149"/>
          <p:cNvSpPr/>
          <p:nvPr/>
        </p:nvSpPr>
        <p:spPr>
          <a:xfrm>
            <a:off x="3005500" y="2386525"/>
            <a:ext cx="2388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can only be bound to a single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at one time. 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code does </a:t>
            </a: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error.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4" name="Google Shape;394;g266d1eba3cb_0_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5974" y="2326275"/>
            <a:ext cx="314015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66d1eba3cb_0_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248" y="3748826"/>
            <a:ext cx="746435" cy="1384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g266d1eba3cb_0_149"/>
          <p:cNvGrpSpPr/>
          <p:nvPr/>
        </p:nvGrpSpPr>
        <p:grpSpPr>
          <a:xfrm>
            <a:off x="3436114" y="3576356"/>
            <a:ext cx="1314287" cy="472541"/>
            <a:chOff x="5974307" y="1666974"/>
            <a:chExt cx="1825399" cy="809700"/>
          </a:xfrm>
        </p:grpSpPr>
        <p:pic>
          <p:nvPicPr>
            <p:cNvPr id="397" name="Google Shape;397;g266d1eba3cb_0_1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38275" y="1666974"/>
              <a:ext cx="1361431" cy="8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g266d1eba3cb_0_149"/>
            <p:cNvSpPr/>
            <p:nvPr/>
          </p:nvSpPr>
          <p:spPr>
            <a:xfrm>
              <a:off x="5974307" y="1972814"/>
              <a:ext cx="615150" cy="198650"/>
            </a:xfrm>
            <a:custGeom>
              <a:rect b="b" l="l" r="r" t="t"/>
              <a:pathLst>
                <a:path extrusionOk="0" h="7946" w="24606">
                  <a:moveTo>
                    <a:pt x="24606" y="2224"/>
                  </a:moveTo>
                  <a:cubicBezTo>
                    <a:pt x="16594" y="621"/>
                    <a:pt x="-1734" y="-2953"/>
                    <a:pt x="248" y="4974"/>
                  </a:cubicBezTo>
                  <a:cubicBezTo>
                    <a:pt x="2230" y="12901"/>
                    <a:pt x="16435" y="2224"/>
                    <a:pt x="24606" y="2224"/>
                  </a:cubicBezTo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g266d1eba3cb_0_149"/>
          <p:cNvSpPr txBox="1"/>
          <p:nvPr/>
        </p:nvSpPr>
        <p:spPr>
          <a:xfrm>
            <a:off x="3920710" y="3469795"/>
            <a:ext cx="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0" name="Google Shape;400;g266d1eba3cb_0_149"/>
          <p:cNvSpPr txBox="1"/>
          <p:nvPr/>
        </p:nvSpPr>
        <p:spPr>
          <a:xfrm>
            <a:off x="3265581" y="4209750"/>
            <a:ext cx="466500" cy="6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1" name="Google Shape;401;g266d1eba3cb_0_149"/>
          <p:cNvSpPr/>
          <p:nvPr/>
        </p:nvSpPr>
        <p:spPr>
          <a:xfrm>
            <a:off x="7143875" y="2695725"/>
            <a:ext cx="792900" cy="293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66d1eba3cb_0_149"/>
          <p:cNvSpPr txBox="1"/>
          <p:nvPr/>
        </p:nvSpPr>
        <p:spPr>
          <a:xfrm>
            <a:off x="6543085" y="4510710"/>
            <a:ext cx="220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2) Right hand side (RHS) evaluated…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3" name="Google Shape;403;g266d1eba3cb_0_1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4075" y="3685725"/>
            <a:ext cx="792900" cy="144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66d1eba3cb_0_149"/>
          <p:cNvSpPr txBox="1"/>
          <p:nvPr/>
        </p:nvSpPr>
        <p:spPr>
          <a:xfrm>
            <a:off x="5394406" y="4209750"/>
            <a:ext cx="466500" cy="6465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6d1eba3cb_0_169"/>
          <p:cNvSpPr txBox="1"/>
          <p:nvPr>
            <p:ph idx="2" type="body"/>
          </p:nvPr>
        </p:nvSpPr>
        <p:spPr>
          <a:xfrm>
            <a:off x="3005490" y="1011800"/>
            <a:ext cx="2206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This statement errors because Python tries to bind the name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>
                <a:solidFill>
                  <a:srgbClr val="BDBDBD"/>
                </a:solidFill>
              </a:rPr>
              <a:t> to the value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>
                <a:solidFill>
                  <a:srgbClr val="BDBDBD"/>
                </a:solidFill>
              </a:rPr>
              <a:t>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410" name="Google Shape;410;g266d1eba3cb_0_169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1" name="Google Shape;411;g266d1eba3cb_0_169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Assignment Statements Are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Mathematical Equations!!</a:t>
            </a:r>
            <a:endParaRPr/>
          </a:p>
        </p:txBody>
      </p:sp>
      <p:sp>
        <p:nvSpPr>
          <p:cNvPr id="412" name="Google Shape;412;g266d1eba3cb_0_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g266d1eba3cb_0_169"/>
          <p:cNvPicPr preferRelativeResize="0"/>
          <p:nvPr/>
        </p:nvPicPr>
        <p:blipFill rotWithShape="1">
          <a:blip r:embed="rId3">
            <a:alphaModFix amt="50000"/>
          </a:blip>
          <a:srcRect b="0" l="0" r="0" t="47276"/>
          <a:stretch/>
        </p:blipFill>
        <p:spPr>
          <a:xfrm>
            <a:off x="5146049" y="1091988"/>
            <a:ext cx="3875102" cy="9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66d1eba3cb_0_169"/>
          <p:cNvSpPr/>
          <p:nvPr/>
        </p:nvSpPr>
        <p:spPr>
          <a:xfrm>
            <a:off x="3005500" y="2386525"/>
            <a:ext cx="2388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can only be bound to a single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at one time. 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code does </a:t>
            </a: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error.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5" name="Google Shape;415;g266d1eba3cb_0_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5974" y="2326275"/>
            <a:ext cx="314015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66d1eba3cb_0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248" y="3748826"/>
            <a:ext cx="746435" cy="13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66d1eba3cb_0_169"/>
          <p:cNvSpPr txBox="1"/>
          <p:nvPr/>
        </p:nvSpPr>
        <p:spPr>
          <a:xfrm>
            <a:off x="3265581" y="4209750"/>
            <a:ext cx="466500" cy="6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8" name="Google Shape;418;g266d1eba3cb_0_169"/>
          <p:cNvSpPr/>
          <p:nvPr/>
        </p:nvSpPr>
        <p:spPr>
          <a:xfrm>
            <a:off x="6721800" y="2695725"/>
            <a:ext cx="1215000" cy="293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66d1eba3cb_0_169"/>
          <p:cNvSpPr txBox="1"/>
          <p:nvPr/>
        </p:nvSpPr>
        <p:spPr>
          <a:xfrm>
            <a:off x="6543085" y="4510710"/>
            <a:ext cx="220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2b) …then assigned to name on LHS 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0" name="Google Shape;420;g266d1eba3cb_0_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4075" y="3685725"/>
            <a:ext cx="792900" cy="144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66d1eba3cb_0_169"/>
          <p:cNvSpPr txBox="1"/>
          <p:nvPr/>
        </p:nvSpPr>
        <p:spPr>
          <a:xfrm>
            <a:off x="5394406" y="4209750"/>
            <a:ext cx="466500" cy="6465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422" name="Google Shape;422;g266d1eba3cb_0_169"/>
          <p:cNvGrpSpPr/>
          <p:nvPr/>
        </p:nvGrpSpPr>
        <p:grpSpPr>
          <a:xfrm>
            <a:off x="5569714" y="3576356"/>
            <a:ext cx="1314287" cy="472541"/>
            <a:chOff x="5974307" y="1666974"/>
            <a:chExt cx="1825399" cy="809700"/>
          </a:xfrm>
        </p:grpSpPr>
        <p:pic>
          <p:nvPicPr>
            <p:cNvPr id="423" name="Google Shape;423;g266d1eba3cb_0_1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8275" y="1666974"/>
              <a:ext cx="1361431" cy="8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g266d1eba3cb_0_169"/>
            <p:cNvSpPr/>
            <p:nvPr/>
          </p:nvSpPr>
          <p:spPr>
            <a:xfrm>
              <a:off x="5974307" y="1972814"/>
              <a:ext cx="615150" cy="198650"/>
            </a:xfrm>
            <a:custGeom>
              <a:rect b="b" l="l" r="r" t="t"/>
              <a:pathLst>
                <a:path extrusionOk="0" h="7946" w="24606">
                  <a:moveTo>
                    <a:pt x="24606" y="2224"/>
                  </a:moveTo>
                  <a:cubicBezTo>
                    <a:pt x="16594" y="621"/>
                    <a:pt x="-1734" y="-2953"/>
                    <a:pt x="248" y="4974"/>
                  </a:cubicBezTo>
                  <a:cubicBezTo>
                    <a:pt x="2230" y="12901"/>
                    <a:pt x="16435" y="2224"/>
                    <a:pt x="24606" y="2224"/>
                  </a:cubicBezTo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g266d1eba3cb_0_169"/>
          <p:cNvSpPr txBox="1"/>
          <p:nvPr/>
        </p:nvSpPr>
        <p:spPr>
          <a:xfrm>
            <a:off x="6054310" y="3469795"/>
            <a:ext cx="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6d1eba3cb_0_189"/>
          <p:cNvSpPr txBox="1"/>
          <p:nvPr>
            <p:ph idx="2" type="body"/>
          </p:nvPr>
        </p:nvSpPr>
        <p:spPr>
          <a:xfrm>
            <a:off x="3005490" y="1011800"/>
            <a:ext cx="22068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This statement errors because Python tries to bind the name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>
                <a:solidFill>
                  <a:srgbClr val="BDBDBD"/>
                </a:solidFill>
              </a:rPr>
              <a:t> to the value </a:t>
            </a:r>
            <a:r>
              <a:rPr b="1"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lang="en">
                <a:solidFill>
                  <a:srgbClr val="BDBDBD"/>
                </a:solidFill>
              </a:rPr>
              <a:t>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431" name="Google Shape;431;g266d1eba3cb_0_189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2" name="Google Shape;432;g266d1eba3cb_0_189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Assignment Statements Are </a:t>
            </a:r>
            <a:r>
              <a:rPr b="1" lang="en" u="sng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Mathematical Equations!!</a:t>
            </a:r>
            <a:endParaRPr/>
          </a:p>
        </p:txBody>
      </p:sp>
      <p:sp>
        <p:nvSpPr>
          <p:cNvPr id="433" name="Google Shape;433;g266d1eba3cb_0_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4" name="Google Shape;434;g266d1eba3cb_0_189"/>
          <p:cNvPicPr preferRelativeResize="0"/>
          <p:nvPr/>
        </p:nvPicPr>
        <p:blipFill rotWithShape="1">
          <a:blip r:embed="rId3">
            <a:alphaModFix amt="50000"/>
          </a:blip>
          <a:srcRect b="0" l="0" r="0" t="47276"/>
          <a:stretch/>
        </p:blipFill>
        <p:spPr>
          <a:xfrm>
            <a:off x="5146049" y="1091988"/>
            <a:ext cx="3875102" cy="9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266d1eba3cb_0_189"/>
          <p:cNvSpPr/>
          <p:nvPr/>
        </p:nvSpPr>
        <p:spPr>
          <a:xfrm>
            <a:off x="3005500" y="2386525"/>
            <a:ext cx="23889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can only be bound to a single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at one time. 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code does </a:t>
            </a:r>
            <a:r>
              <a:rPr b="1" i="0" lang="en" sz="16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error.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36" name="Google Shape;436;g266d1eba3cb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5974" y="2326275"/>
            <a:ext cx="3140150" cy="13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266d1eba3cb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248" y="3748826"/>
            <a:ext cx="746435" cy="1384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266d1eba3cb_0_189"/>
          <p:cNvSpPr txBox="1"/>
          <p:nvPr/>
        </p:nvSpPr>
        <p:spPr>
          <a:xfrm>
            <a:off x="3265581" y="4209750"/>
            <a:ext cx="466500" cy="6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9" name="Google Shape;439;g266d1eba3cb_0_189"/>
          <p:cNvSpPr/>
          <p:nvPr/>
        </p:nvSpPr>
        <p:spPr>
          <a:xfrm>
            <a:off x="6721800" y="2946600"/>
            <a:ext cx="250500" cy="293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66d1eba3cb_0_189"/>
          <p:cNvSpPr txBox="1"/>
          <p:nvPr/>
        </p:nvSpPr>
        <p:spPr>
          <a:xfrm>
            <a:off x="6543085" y="4510710"/>
            <a:ext cx="220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3) Evaluating a name returns its bound value.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1" name="Google Shape;441;g266d1eba3cb_0_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4075" y="3685725"/>
            <a:ext cx="792900" cy="144729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66d1eba3cb_0_189"/>
          <p:cNvSpPr txBox="1"/>
          <p:nvPr/>
        </p:nvSpPr>
        <p:spPr>
          <a:xfrm>
            <a:off x="5394406" y="4209750"/>
            <a:ext cx="466500" cy="6465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0" i="0" sz="3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443" name="Google Shape;443;g266d1eba3cb_0_189"/>
          <p:cNvGrpSpPr/>
          <p:nvPr/>
        </p:nvGrpSpPr>
        <p:grpSpPr>
          <a:xfrm>
            <a:off x="5569714" y="3576356"/>
            <a:ext cx="1314287" cy="472541"/>
            <a:chOff x="5974307" y="1666974"/>
            <a:chExt cx="1825399" cy="809700"/>
          </a:xfrm>
        </p:grpSpPr>
        <p:pic>
          <p:nvPicPr>
            <p:cNvPr id="444" name="Google Shape;444;g266d1eba3cb_0_18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38275" y="1666974"/>
              <a:ext cx="1361431" cy="8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g266d1eba3cb_0_189"/>
            <p:cNvSpPr/>
            <p:nvPr/>
          </p:nvSpPr>
          <p:spPr>
            <a:xfrm>
              <a:off x="5974307" y="1972814"/>
              <a:ext cx="615150" cy="198650"/>
            </a:xfrm>
            <a:custGeom>
              <a:rect b="b" l="l" r="r" t="t"/>
              <a:pathLst>
                <a:path extrusionOk="0" h="7946" w="24606">
                  <a:moveTo>
                    <a:pt x="24606" y="2224"/>
                  </a:moveTo>
                  <a:cubicBezTo>
                    <a:pt x="16594" y="621"/>
                    <a:pt x="-1734" y="-2953"/>
                    <a:pt x="248" y="4974"/>
                  </a:cubicBezTo>
                  <a:cubicBezTo>
                    <a:pt x="2230" y="12901"/>
                    <a:pt x="16435" y="2224"/>
                    <a:pt x="24606" y="2224"/>
                  </a:cubicBezTo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g266d1eba3cb_0_189"/>
          <p:cNvSpPr txBox="1"/>
          <p:nvPr/>
        </p:nvSpPr>
        <p:spPr>
          <a:xfrm>
            <a:off x="6054310" y="3469795"/>
            <a:ext cx="66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47" name="Google Shape;447;g266d1eba3cb_0_189"/>
          <p:cNvCxnSpPr>
            <a:endCxn id="439" idx="3"/>
          </p:cNvCxnSpPr>
          <p:nvPr/>
        </p:nvCxnSpPr>
        <p:spPr>
          <a:xfrm rot="-5400000">
            <a:off x="5834700" y="3284250"/>
            <a:ext cx="1328400" cy="946800"/>
          </a:xfrm>
          <a:prstGeom prst="curvedConnector4">
            <a:avLst>
              <a:gd fmla="val 10915" name="adj1"/>
              <a:gd fmla="val 125151" name="adj2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6d1eba3cb_0_21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Naming</a:t>
            </a:r>
            <a:endParaRPr/>
          </a:p>
        </p:txBody>
      </p:sp>
      <p:sp>
        <p:nvSpPr>
          <p:cNvPr id="453" name="Google Shape;453;g266d1eba3cb_0_219"/>
          <p:cNvSpPr txBox="1"/>
          <p:nvPr>
            <p:ph idx="1" type="body"/>
          </p:nvPr>
        </p:nvSpPr>
        <p:spPr>
          <a:xfrm>
            <a:off x="236625" y="64667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There are some rules on names.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en"/>
              <a:t> contain uppercase and lowercase letters, the digits 0-9, and underscores.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○"/>
            </a:pPr>
            <a:r>
              <a:rPr lang="en"/>
              <a:t>Allowed: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how_are_you, my_AGE_is_22, NETFLIXPASSWORD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○"/>
            </a:pPr>
            <a:r>
              <a:rPr lang="en"/>
              <a:t>Not allowed: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HOW-ARE-YOU, ily!, AG&amp;*OED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cannot</a:t>
            </a:r>
            <a:r>
              <a:rPr lang="en"/>
              <a:t> start with a number.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Allowed: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my_AGE_is_22, _22_is_my_AGE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○"/>
            </a:pPr>
            <a:r>
              <a:rPr lang="en"/>
              <a:t>Not allowed: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22_is_my_AGE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are</a:t>
            </a:r>
            <a:r>
              <a:rPr lang="en"/>
              <a:t> case sensitive!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 different: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Dog, DOG, dog, dOG</a:t>
            </a:r>
            <a:endParaRPr/>
          </a:p>
        </p:txBody>
      </p:sp>
      <p:sp>
        <p:nvSpPr>
          <p:cNvPr id="454" name="Google Shape;454;g266d1eba3cb_0_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6d1eba3cb_0_22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Naming</a:t>
            </a:r>
            <a:endParaRPr/>
          </a:p>
        </p:txBody>
      </p:sp>
      <p:sp>
        <p:nvSpPr>
          <p:cNvPr id="460" name="Google Shape;460;g266d1eba3cb_0_225"/>
          <p:cNvSpPr txBox="1"/>
          <p:nvPr>
            <p:ph idx="1" type="body"/>
          </p:nvPr>
        </p:nvSpPr>
        <p:spPr>
          <a:xfrm>
            <a:off x="236625" y="64667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There are some rules on names.</a:t>
            </a:r>
            <a:endParaRPr>
              <a:solidFill>
                <a:srgbClr val="BDBDBD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DBDBD"/>
              </a:buClr>
              <a:buSzPts val="1600"/>
              <a:buChar char="●"/>
            </a:pPr>
            <a:r>
              <a:rPr lang="en">
                <a:solidFill>
                  <a:srgbClr val="BDBDBD"/>
                </a:solidFill>
              </a:rPr>
              <a:t>They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can</a:t>
            </a:r>
            <a:r>
              <a:rPr lang="en">
                <a:solidFill>
                  <a:srgbClr val="BDBDBD"/>
                </a:solidFill>
              </a:rPr>
              <a:t> contain uppercase and lowercase letters, the digits 0-9, and underscores.</a:t>
            </a:r>
            <a:endParaRPr>
              <a:solidFill>
                <a:srgbClr val="BDBDBD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Font typeface="Source Code Pro"/>
              <a:buChar char="○"/>
            </a:pPr>
            <a:r>
              <a:rPr lang="en">
                <a:solidFill>
                  <a:srgbClr val="BDBDBD"/>
                </a:solidFill>
              </a:rPr>
              <a:t>Allowed: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how_are_you, my_AGE_is_22, NETFLIXPASSWORD</a:t>
            </a:r>
            <a:endParaRPr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Font typeface="Source Code Pro"/>
              <a:buChar char="○"/>
            </a:pPr>
            <a:r>
              <a:rPr lang="en">
                <a:solidFill>
                  <a:srgbClr val="BDBDBD"/>
                </a:solidFill>
              </a:rPr>
              <a:t>Not allowed: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HOW-ARE-YOU, ily!, AG&amp;*OED</a:t>
            </a:r>
            <a:endParaRPr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Char char="●"/>
            </a:pPr>
            <a:r>
              <a:rPr lang="en">
                <a:solidFill>
                  <a:srgbClr val="BDBDBD"/>
                </a:solidFill>
              </a:rPr>
              <a:t>They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cannot</a:t>
            </a:r>
            <a:r>
              <a:rPr lang="en">
                <a:solidFill>
                  <a:srgbClr val="BDBDBD"/>
                </a:solidFill>
              </a:rPr>
              <a:t> start with a number.</a:t>
            </a:r>
            <a:endParaRPr>
              <a:solidFill>
                <a:srgbClr val="BDBDBD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Char char="○"/>
            </a:pPr>
            <a:r>
              <a:rPr lang="en">
                <a:solidFill>
                  <a:srgbClr val="BDBDBD"/>
                </a:solidFill>
              </a:rPr>
              <a:t>Allowed: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my_AGE_is_22, _22_is_my_AGE</a:t>
            </a:r>
            <a:endParaRPr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Font typeface="Source Code Pro"/>
              <a:buChar char="○"/>
            </a:pPr>
            <a:r>
              <a:rPr lang="en">
                <a:solidFill>
                  <a:srgbClr val="BDBDBD"/>
                </a:solidFill>
              </a:rPr>
              <a:t>Not allowed: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22_is_my_AGE</a:t>
            </a:r>
            <a:endParaRPr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Char char="●"/>
            </a:pPr>
            <a:r>
              <a:rPr lang="en">
                <a:solidFill>
                  <a:srgbClr val="BDBDBD"/>
                </a:solidFill>
              </a:rPr>
              <a:t>They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are</a:t>
            </a:r>
            <a:r>
              <a:rPr lang="en">
                <a:solidFill>
                  <a:srgbClr val="BDBDBD"/>
                </a:solidFill>
              </a:rPr>
              <a:t> case sensitive!</a:t>
            </a:r>
            <a:endParaRPr>
              <a:solidFill>
                <a:srgbClr val="BDBDBD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DBDBD"/>
              </a:buClr>
              <a:buSzPts val="1600"/>
              <a:buChar char="○"/>
            </a:pPr>
            <a:r>
              <a:rPr lang="en">
                <a:solidFill>
                  <a:srgbClr val="BDBDBD"/>
                </a:solidFill>
              </a:rPr>
              <a:t>All different: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Dog, DOG, dog, dOG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461" name="Google Shape;461;g266d1eba3cb_0_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g266d1eba3cb_0_225"/>
          <p:cNvSpPr txBox="1"/>
          <p:nvPr/>
        </p:nvSpPr>
        <p:spPr>
          <a:xfrm>
            <a:off x="708475" y="3385475"/>
            <a:ext cx="67566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Good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seconds_per_hour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hours_per_year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24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365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seconds_per_year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seconds_per_hour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hours_per_year</a:t>
            </a:r>
            <a:endParaRPr b="0" i="0" sz="16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3" name="Google Shape;463;g266d1eba3cb_0_225"/>
          <p:cNvSpPr txBox="1"/>
          <p:nvPr/>
        </p:nvSpPr>
        <p:spPr>
          <a:xfrm>
            <a:off x="708475" y="4393675"/>
            <a:ext cx="6771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Not good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i_love_chocolate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60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24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365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4" name="Google Shape;464;g266d1eba3cb_0_225"/>
          <p:cNvSpPr/>
          <p:nvPr/>
        </p:nvSpPr>
        <p:spPr>
          <a:xfrm>
            <a:off x="5724725" y="3163075"/>
            <a:ext cx="2461500" cy="67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Choose names that are concise but descriptive.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4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471" name="Google Shape;471;p4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Assigning</a:t>
            </a: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Names</a:t>
            </a:r>
            <a:endParaRPr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The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Data Type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Conversion and Casting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4"/>
          <p:cNvSpPr txBox="1"/>
          <p:nvPr/>
        </p:nvSpPr>
        <p:spPr>
          <a:xfrm>
            <a:off x="115294" y="362384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478" name="Google Shape;478;p5"/>
          <p:cNvSpPr txBox="1"/>
          <p:nvPr>
            <p:ph idx="1" type="body"/>
          </p:nvPr>
        </p:nvSpPr>
        <p:spPr>
          <a:xfrm>
            <a:off x="376500" y="7170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r>
              <a:rPr lang="en"/>
              <a:t> in Python apply a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to some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Also called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function calls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 function call in Python: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r>
              <a:rPr lang="en"/>
              <a:t> (what is passed into the function), to determine the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first example, the arguments to max are 2 and 3.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second example, the arguments to max are 4 and 1.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Call the function</a:t>
            </a:r>
            <a:r>
              <a:rPr lang="en"/>
              <a:t> on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79" name="Google Shape;47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"/>
          <p:cNvSpPr txBox="1"/>
          <p:nvPr/>
        </p:nvSpPr>
        <p:spPr>
          <a:xfrm>
            <a:off x="1807650" y="1623050"/>
            <a:ext cx="5528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endParaRPr sz="17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endParaRPr sz="17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Assigning Names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Call Expressions, Functions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str</a:t>
            </a:r>
            <a:r>
              <a:rPr lang="en"/>
              <a:t> Data Type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Conversion and Casting</a:t>
            </a:r>
            <a:endParaRPr/>
          </a:p>
        </p:txBody>
      </p:sp>
      <p:sp>
        <p:nvSpPr>
          <p:cNvPr id="223" name="Google Shape;223;p3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224" name="Google Shape;224;p3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04, Spark 10 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2ffb67b94_1_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486" name="Google Shape;486;g2b2ffb67b94_1_0"/>
          <p:cNvSpPr txBox="1"/>
          <p:nvPr>
            <p:ph idx="1" type="body"/>
          </p:nvPr>
        </p:nvSpPr>
        <p:spPr>
          <a:xfrm>
            <a:off x="376500" y="7170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r>
              <a:rPr lang="en"/>
              <a:t> in Python apply a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to some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Also called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function calls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 function call in Python: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r>
              <a:rPr lang="en"/>
              <a:t> (what is passed into the function), to determine the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first example, the arguments to max are 2 and 3.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second example, the arguments to max are 4 and 1.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Call the function</a:t>
            </a:r>
            <a:r>
              <a:rPr lang="en"/>
              <a:t> on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7" name="Google Shape;487;g2b2ffb67b94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g2b2ffb67b94_1_0"/>
          <p:cNvSpPr txBox="1"/>
          <p:nvPr/>
        </p:nvSpPr>
        <p:spPr>
          <a:xfrm>
            <a:off x="1807650" y="1623050"/>
            <a:ext cx="5747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3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b2ffb67b94_1_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494" name="Google Shape;494;g2b2ffb67b94_1_8"/>
          <p:cNvSpPr txBox="1"/>
          <p:nvPr>
            <p:ph idx="1" type="body"/>
          </p:nvPr>
        </p:nvSpPr>
        <p:spPr>
          <a:xfrm>
            <a:off x="376500" y="7170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r>
              <a:rPr lang="en"/>
              <a:t> in Python apply a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to some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Also called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function calls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 function call in Python: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r>
              <a:rPr lang="en"/>
              <a:t> (what is passed into the function), to determine the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first example, the arguments to max are 2 and 3.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second example, the arguments to max are 4 and 1.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Call the function</a:t>
            </a:r>
            <a:r>
              <a:rPr lang="en"/>
              <a:t> on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95" name="Google Shape;495;g2b2ffb67b94_1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g2b2ffb67b94_1_8"/>
          <p:cNvSpPr txBox="1"/>
          <p:nvPr/>
        </p:nvSpPr>
        <p:spPr>
          <a:xfrm>
            <a:off x="1807650" y="1623050"/>
            <a:ext cx="5747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3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4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b2ffb67b94_1_1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Call Expressions</a:t>
            </a:r>
            <a:endParaRPr/>
          </a:p>
        </p:txBody>
      </p:sp>
      <p:sp>
        <p:nvSpPr>
          <p:cNvPr id="502" name="Google Shape;502;g2b2ffb67b94_1_15"/>
          <p:cNvSpPr txBox="1"/>
          <p:nvPr>
            <p:ph idx="1" type="body"/>
          </p:nvPr>
        </p:nvSpPr>
        <p:spPr>
          <a:xfrm>
            <a:off x="376500" y="7170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r>
              <a:rPr lang="en"/>
              <a:t> in Python apply a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to some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Also called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function calls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rgbClr val="0079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evaluate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 function call in Python: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Evaluate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operands</a:t>
            </a:r>
            <a:r>
              <a:rPr lang="en"/>
              <a:t> (what is passed into the function), to determine the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first example, the arguments to max are 2 and 3.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In the second example, the arguments to max are 4 and 1.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Call the function</a:t>
            </a:r>
            <a:r>
              <a:rPr lang="en"/>
              <a:t> on 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arguments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03" name="Google Shape;503;g2b2ffb67b94_1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g2b2ffb67b94_1_15"/>
          <p:cNvSpPr txBox="1"/>
          <p:nvPr/>
        </p:nvSpPr>
        <p:spPr>
          <a:xfrm>
            <a:off x="1807650" y="1623050"/>
            <a:ext cx="5747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3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4</a:t>
            </a:r>
            <a:endParaRPr b="0" i="0" sz="17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7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7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r>
              <a:rPr b="0" i="0" lang="en" sz="17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b="0" i="0" lang="en" sz="17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Evaluates to -5</a:t>
            </a:r>
            <a:endParaRPr b="0" i="0" sz="17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2ffb67b94_0_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Here are some Examples of Functions</a:t>
            </a:r>
            <a:endParaRPr/>
          </a:p>
        </p:txBody>
      </p:sp>
      <p:sp>
        <p:nvSpPr>
          <p:cNvPr id="510" name="Google Shape;510;g2b2ffb67b94_0_1"/>
          <p:cNvSpPr txBox="1"/>
          <p:nvPr/>
        </p:nvSpPr>
        <p:spPr>
          <a:xfrm>
            <a:off x="528450" y="3317425"/>
            <a:ext cx="80871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There are many functions built-in to Python, but sometimes we need to use functions that Python doesn’t already know about.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can use </a:t>
            </a:r>
            <a:r>
              <a:rPr b="1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statements; we’ll learn about this in a few weeks.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We’ll also write our own functions!!! …in a few weeks.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sng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Side note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the other arithmetic operators we saw last lecture are also functions; you’ll learn how to implement these in a future class.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1" name="Google Shape;511;g2b2ffb67b94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12" name="Google Shape;512;g2b2ffb67b94_0_1"/>
          <p:cNvGraphicFramePr/>
          <p:nvPr/>
        </p:nvGraphicFramePr>
        <p:xfrm>
          <a:off x="858850" y="11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{E3E0E2A1-7895-4FEA-B10A-4CD61A5C4FA2}</a:tableStyleId>
              </a:tblPr>
              <a:tblGrid>
                <a:gridCol w="2998500"/>
                <a:gridCol w="442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 Expression Format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Return Value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abs(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 the </a:t>
                      </a:r>
                      <a:r>
                        <a:rPr b="1"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absolute value </a:t>
                      </a: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of the provided 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value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‘x’</a:t>
                      </a: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max(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x1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2)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max(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x1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x2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x3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…)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 the </a:t>
                      </a:r>
                      <a:r>
                        <a:rPr b="1"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maximum value </a:t>
                      </a: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of 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 or more values</a:t>
                      </a: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min(x1, x2)</a:t>
                      </a:r>
                      <a:endParaRPr b="1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min(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x1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x2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x3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…)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 the </a:t>
                      </a: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minimum value </a:t>
                      </a:r>
                      <a:r>
                        <a:rPr lang="en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of 2 or more values.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18" name="Google Shape;518;p6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19" name="Google Shape;519;p6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))),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b="0" i="0" sz="18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0" name="Google Shape;52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26" name="Google Shape;526;p7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27" name="Google Shape;5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7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34" name="Google Shape;534;p8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35" name="Google Shape;5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8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42" name="Google Shape;542;p9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43" name="Google Shape;5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9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50" name="Google Shape;550;p10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51" name="Google Shape;5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10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58" name="Google Shape;558;p11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59" name="Google Shape;5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11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66d1eba3cb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g266d1eba3cb_0_116"/>
          <p:cNvSpPr txBox="1"/>
          <p:nvPr>
            <p:ph type="ctrTitle"/>
          </p:nvPr>
        </p:nvSpPr>
        <p:spPr>
          <a:xfrm>
            <a:off x="662100" y="1807750"/>
            <a:ext cx="781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Assigning Names</a:t>
            </a:r>
            <a:endParaRPr sz="5000"/>
          </a:p>
        </p:txBody>
      </p:sp>
      <p:sp>
        <p:nvSpPr>
          <p:cNvPr id="231" name="Google Shape;231;g266d1eba3cb_0_116"/>
          <p:cNvSpPr txBox="1"/>
          <p:nvPr/>
        </p:nvSpPr>
        <p:spPr>
          <a:xfrm>
            <a:off x="115294" y="195095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" name="Google Shape;232;g266d1eba3cb_0_116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Assigning</a:t>
            </a: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The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Data Type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Conversion and Casting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66" name="Google Shape;566;p12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67" name="Google Shape;5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2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-2)),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74" name="Google Shape;574;p13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75" name="Google Shape;5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13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-2)),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abs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82" name="Google Shape;582;p14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83" name="Google Shape;5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14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-2)),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min(abs(-1),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90" name="Google Shape;590;p15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91" name="Google Shape;5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15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-2)),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min(abs(-1),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0" i="0" sz="1800" u="none" cap="none" strike="noStrike">
              <a:solidFill>
                <a:srgbClr val="BE38F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Nested Evaluation</a:t>
            </a:r>
            <a:endParaRPr/>
          </a:p>
        </p:txBody>
      </p:sp>
      <p:sp>
        <p:nvSpPr>
          <p:cNvPr id="598" name="Google Shape;598;p16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can nest as many function calls as we want! Evaluate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inside-out</a:t>
            </a:r>
            <a:r>
              <a:rPr lang="en"/>
              <a:t>.</a:t>
            </a:r>
            <a:endParaRPr/>
          </a:p>
        </p:txBody>
      </p:sp>
      <p:sp>
        <p:nvSpPr>
          <p:cNvPr id="599" name="Google Shape;5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16"/>
          <p:cNvSpPr txBox="1"/>
          <p:nvPr/>
        </p:nvSpPr>
        <p:spPr>
          <a:xfrm>
            <a:off x="376500" y="1632625"/>
            <a:ext cx="72282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max(5, 100))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min(4, -2))),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min(abs(max(-1, -2, -3, -2)),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min(abs(-1),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min(1, 100)</a:t>
            </a:r>
            <a:endParaRPr b="0" i="0" sz="1800" u="none" cap="none" strike="noStrike">
              <a:solidFill>
                <a:srgbClr val="BDBD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0" i="0" sz="18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6d2cfa291_0_2"/>
          <p:cNvSpPr txBox="1"/>
          <p:nvPr>
            <p:ph idx="4294967295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g266d2cfa291_0_2"/>
          <p:cNvSpPr txBox="1"/>
          <p:nvPr>
            <p:ph type="title"/>
          </p:nvPr>
        </p:nvSpPr>
        <p:spPr>
          <a:xfrm>
            <a:off x="311700" y="445025"/>
            <a:ext cx="47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What is the output of the following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607" name="Google Shape;607;g266d2cfa291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g266d2cfa291_0_2"/>
          <p:cNvSpPr txBox="1"/>
          <p:nvPr/>
        </p:nvSpPr>
        <p:spPr>
          <a:xfrm>
            <a:off x="133000" y="1896750"/>
            <a:ext cx="5686800" cy="46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max(abs(-1), max(3, 10), min(15, 5))</a:t>
            </a:r>
            <a:endParaRPr b="0" i="0" sz="18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42"/>
          <p:cNvSpPr txBox="1"/>
          <p:nvPr>
            <p:ph type="ctrTitle"/>
          </p:nvPr>
        </p:nvSpPr>
        <p:spPr>
          <a:xfrm>
            <a:off x="662100" y="201765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615" name="Google Shape;615;p42"/>
          <p:cNvSpPr txBox="1"/>
          <p:nvPr/>
        </p:nvSpPr>
        <p:spPr>
          <a:xfrm>
            <a:off x="115294" y="549690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6" name="Google Shape;616;p42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Assigning</a:t>
            </a: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Names</a:t>
            </a:r>
            <a:endParaRPr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The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Data Type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Conversion and Casting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622" name="Google Shape;622;p44"/>
          <p:cNvSpPr txBox="1"/>
          <p:nvPr>
            <p:ph idx="1" type="body"/>
          </p:nvPr>
        </p:nvSpPr>
        <p:spPr>
          <a:xfrm>
            <a:off x="411850" y="783200"/>
            <a:ext cx="41055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third key data type in Python is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r>
              <a:rPr lang="en"/>
              <a:t>. Strings are used to store text.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 string is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sequence of characters</a:t>
            </a:r>
            <a:r>
              <a:rPr lang="en"/>
              <a:t> with single quotes </a:t>
            </a:r>
            <a:r>
              <a:rPr lang="en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''</a:t>
            </a:r>
            <a:r>
              <a:rPr lang="en"/>
              <a:t> or double quotes </a:t>
            </a:r>
            <a:r>
              <a:rPr lang="en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r>
              <a:rPr lang="en"/>
              <a:t>.</a:t>
            </a:r>
            <a:endParaRPr/>
          </a:p>
        </p:txBody>
      </p:sp>
      <p:sp>
        <p:nvSpPr>
          <p:cNvPr id="623" name="Google Shape;62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5265725" y="587675"/>
            <a:ext cx="3000000" cy="14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 bobcats!!"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en" sz="1600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</a:t>
            </a: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 b="0" i="0" sz="16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'i am 2</a:t>
            </a:r>
            <a:r>
              <a:rPr lang="en" sz="1600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years old'</a:t>
            </a:r>
            <a:endParaRPr b="0" i="0" sz="1600" u="none" cap="none" strike="noStrike">
              <a:solidFill>
                <a:srgbClr val="B9212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endParaRPr b="0" i="0" sz="1600" u="none" cap="none" strike="noStrike">
              <a:solidFill>
                <a:srgbClr val="B9212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''</a:t>
            </a:r>
            <a:endParaRPr b="0" i="0" sz="1600" u="none" cap="none" strike="noStrike">
              <a:solidFill>
                <a:srgbClr val="B9212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5" name="Google Shape;625;p44"/>
          <p:cNvSpPr txBox="1"/>
          <p:nvPr/>
        </p:nvSpPr>
        <p:spPr>
          <a:xfrm>
            <a:off x="6777425" y="1527281"/>
            <a:ext cx="14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strings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6" name="Google Shape;626;p44"/>
          <p:cNvSpPr txBox="1"/>
          <p:nvPr>
            <p:ph idx="1" type="body"/>
          </p:nvPr>
        </p:nvSpPr>
        <p:spPr>
          <a:xfrm>
            <a:off x="411850" y="2272900"/>
            <a:ext cx="4105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Since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strings</a:t>
            </a:r>
            <a:r>
              <a:rPr lang="en"/>
              <a:t> are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/>
              <a:t>, they can also be used in assignment statements.</a:t>
            </a:r>
            <a:endParaRPr/>
          </a:p>
        </p:txBody>
      </p:sp>
      <p:sp>
        <p:nvSpPr>
          <p:cNvPr id="627" name="Google Shape;627;p44"/>
          <p:cNvSpPr txBox="1"/>
          <p:nvPr/>
        </p:nvSpPr>
        <p:spPr>
          <a:xfrm>
            <a:off x="5265725" y="2160463"/>
            <a:ext cx="30000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state</a:t>
            </a: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16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"California"</a:t>
            </a:r>
            <a:endParaRPr b="0" i="0" sz="1600" u="none" cap="none" strike="noStrike">
              <a:solidFill>
                <a:srgbClr val="B9212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633" name="Google Shape;633;p45"/>
          <p:cNvSpPr txBox="1"/>
          <p:nvPr>
            <p:ph idx="1" type="body"/>
          </p:nvPr>
        </p:nvSpPr>
        <p:spPr>
          <a:xfrm>
            <a:off x="411850" y="783200"/>
            <a:ext cx="41055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DBDBD"/>
                </a:solidFill>
              </a:rPr>
              <a:t>The third key data type in Python is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string</a:t>
            </a:r>
            <a:r>
              <a:rPr lang="en">
                <a:solidFill>
                  <a:srgbClr val="BDBDBD"/>
                </a:solidFill>
              </a:rPr>
              <a:t>. Strings are used to store text.</a:t>
            </a:r>
            <a:endParaRPr>
              <a:solidFill>
                <a:srgbClr val="BDBDB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A string is a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sequence of characters</a:t>
            </a:r>
            <a:r>
              <a:rPr lang="en">
                <a:solidFill>
                  <a:srgbClr val="BDBDBD"/>
                </a:solidFill>
              </a:rPr>
              <a:t> with single quotes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''</a:t>
            </a:r>
            <a:r>
              <a:rPr lang="en">
                <a:solidFill>
                  <a:srgbClr val="BDBDBD"/>
                </a:solidFill>
              </a:rPr>
              <a:t> or double quotes </a:t>
            </a:r>
            <a:r>
              <a:rPr lang="en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r>
              <a:rPr lang="en">
                <a:solidFill>
                  <a:srgbClr val="BDBDBD"/>
                </a:solidFill>
              </a:rPr>
              <a:t>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634" name="Google Shape;63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45"/>
          <p:cNvSpPr txBox="1"/>
          <p:nvPr/>
        </p:nvSpPr>
        <p:spPr>
          <a:xfrm>
            <a:off x="5265725" y="587675"/>
            <a:ext cx="3000000" cy="14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"go b</a:t>
            </a:r>
            <a:r>
              <a:rPr lang="en" sz="1600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obcats</a:t>
            </a: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!!"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en" sz="1600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</a:t>
            </a: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'i am 2</a:t>
            </a:r>
            <a:r>
              <a:rPr lang="en" sz="1600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</a:t>
            </a: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years old'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""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''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6777425" y="1527281"/>
            <a:ext cx="14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9E9E9E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strings</a:t>
            </a:r>
            <a:endParaRPr b="0" i="0" sz="1400" u="none" cap="none" strike="noStrike">
              <a:solidFill>
                <a:srgbClr val="9E9E9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37" name="Google Shape;637;p45"/>
          <p:cNvSpPr txBox="1"/>
          <p:nvPr>
            <p:ph idx="1" type="body"/>
          </p:nvPr>
        </p:nvSpPr>
        <p:spPr>
          <a:xfrm>
            <a:off x="411850" y="2272900"/>
            <a:ext cx="4105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Since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strings</a:t>
            </a:r>
            <a:r>
              <a:rPr lang="en">
                <a:solidFill>
                  <a:srgbClr val="BDBDBD"/>
                </a:solidFill>
              </a:rPr>
              <a:t> are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>
                <a:solidFill>
                  <a:srgbClr val="BDBDBD"/>
                </a:solidFill>
              </a:rPr>
              <a:t>, they can also be used in assignment statements.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638" name="Google Shape;638;p45"/>
          <p:cNvSpPr txBox="1"/>
          <p:nvPr/>
        </p:nvSpPr>
        <p:spPr>
          <a:xfrm>
            <a:off x="5265725" y="2160463"/>
            <a:ext cx="3000000" cy="43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9E9E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state = "California"</a:t>
            </a:r>
            <a:endParaRPr b="0" i="0" sz="1600" u="none" cap="none" strike="noStrike">
              <a:solidFill>
                <a:srgbClr val="9E9E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9" name="Google Shape;639;p45"/>
          <p:cNvSpPr txBox="1"/>
          <p:nvPr/>
        </p:nvSpPr>
        <p:spPr>
          <a:xfrm>
            <a:off x="489797" y="3118875"/>
            <a:ext cx="3732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few </a:t>
            </a: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string operations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string length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i.e., the </a:t>
            </a:r>
            <a:b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number of characters in a string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rgbClr val="BE38F3"/>
                </a:solidFill>
                <a:latin typeface="Roboto Light"/>
                <a:ea typeface="Roboto Light"/>
                <a:cs typeface="Roboto Light"/>
                <a:sym typeface="Roboto Light"/>
              </a:rPr>
              <a:t>+ 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string concatenation</a:t>
            </a:r>
            <a:r>
              <a:rPr b="0" i="0" lang="en" sz="1600" u="none" cap="none" strike="noStrik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b="0" i="0" sz="1600" u="none" cap="none" strike="noStrik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0" name="Google Shape;640;p45"/>
          <p:cNvSpPr/>
          <p:nvPr/>
        </p:nvSpPr>
        <p:spPr>
          <a:xfrm rot="-911453">
            <a:off x="3989175" y="3564758"/>
            <a:ext cx="657162" cy="1781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5"/>
          <p:cNvSpPr/>
          <p:nvPr/>
        </p:nvSpPr>
        <p:spPr>
          <a:xfrm rot="-564385">
            <a:off x="3989189" y="4321348"/>
            <a:ext cx="657136" cy="17819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950" y="3189813"/>
            <a:ext cx="3805532" cy="176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46"/>
          <p:cNvSpPr txBox="1"/>
          <p:nvPr>
            <p:ph type="ctrTitle"/>
          </p:nvPr>
        </p:nvSpPr>
        <p:spPr>
          <a:xfrm>
            <a:off x="662100" y="2094600"/>
            <a:ext cx="781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Conversion and Casting</a:t>
            </a:r>
            <a:endParaRPr sz="5000"/>
          </a:p>
        </p:txBody>
      </p:sp>
      <p:sp>
        <p:nvSpPr>
          <p:cNvPr id="649" name="Google Shape;649;p46"/>
          <p:cNvSpPr txBox="1"/>
          <p:nvPr/>
        </p:nvSpPr>
        <p:spPr>
          <a:xfrm>
            <a:off x="115294" y="731461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0" name="Google Shape;650;p46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Assigning</a:t>
            </a:r>
            <a:r>
              <a:rPr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Names</a:t>
            </a:r>
            <a:endParaRPr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Call Expressions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The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Data Type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Conversion and Casting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g266d1eba3cb_0_0"/>
          <p:cNvCxnSpPr/>
          <p:nvPr/>
        </p:nvCxnSpPr>
        <p:spPr>
          <a:xfrm>
            <a:off x="3586050" y="2168582"/>
            <a:ext cx="2016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8" name="Google Shape;238;g266d1eba3cb_0_0"/>
          <p:cNvCxnSpPr/>
          <p:nvPr/>
        </p:nvCxnSpPr>
        <p:spPr>
          <a:xfrm>
            <a:off x="3586050" y="1765864"/>
            <a:ext cx="2016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" name="Google Shape;239;g266d1eba3cb_0_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“Storing” Values by Assigning Names</a:t>
            </a:r>
            <a:endParaRPr/>
          </a:p>
        </p:txBody>
      </p:sp>
      <p:sp>
        <p:nvSpPr>
          <p:cNvPr id="240" name="Google Shape;240;g266d1eba3cb_0_0"/>
          <p:cNvSpPr txBox="1"/>
          <p:nvPr>
            <p:ph idx="1" type="body"/>
          </p:nvPr>
        </p:nvSpPr>
        <p:spPr>
          <a:xfrm>
            <a:off x="367150" y="791800"/>
            <a:ext cx="8520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So far we’ve seen how Python evaluates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r>
              <a:rPr lang="en"/>
              <a:t> into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/>
              <a:t>:</a:t>
            </a:r>
            <a:endParaRPr/>
          </a:p>
        </p:txBody>
      </p:sp>
      <p:sp>
        <p:nvSpPr>
          <p:cNvPr id="241" name="Google Shape;241;g266d1eba3cb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g266d1eba3cb_0_0"/>
          <p:cNvPicPr preferRelativeResize="0"/>
          <p:nvPr/>
        </p:nvPicPr>
        <p:blipFill rotWithShape="1">
          <a:blip r:embed="rId3">
            <a:alphaModFix/>
          </a:blip>
          <a:srcRect b="0" l="2830" r="22297" t="0"/>
          <a:stretch/>
        </p:blipFill>
        <p:spPr>
          <a:xfrm>
            <a:off x="1623750" y="1410100"/>
            <a:ext cx="1776225" cy="9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66d1eba3c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032" y="1468817"/>
            <a:ext cx="1776218" cy="9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66d1eba3cb_0_0"/>
          <p:cNvSpPr txBox="1"/>
          <p:nvPr/>
        </p:nvSpPr>
        <p:spPr>
          <a:xfrm>
            <a:off x="3906600" y="1532239"/>
            <a:ext cx="1278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66d1eba3cb_0_0"/>
          <p:cNvSpPr txBox="1"/>
          <p:nvPr/>
        </p:nvSpPr>
        <p:spPr>
          <a:xfrm>
            <a:off x="3906550" y="1927017"/>
            <a:ext cx="1278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Typecasting</a:t>
            </a:r>
            <a:endParaRPr/>
          </a:p>
        </p:txBody>
      </p:sp>
      <p:sp>
        <p:nvSpPr>
          <p:cNvPr id="656" name="Google Shape;656;p47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 txBox="1"/>
          <p:nvPr>
            <p:ph idx="2" type="body"/>
          </p:nvPr>
        </p:nvSpPr>
        <p:spPr>
          <a:xfrm>
            <a:off x="3022475" y="567088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also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typecast</a:t>
            </a:r>
            <a:r>
              <a:rPr lang="en"/>
              <a:t>, or convert values between data types. Note that data type conversion is only valid “when it makes sense.”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400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Returns x as an integer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Returns x as a float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400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400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Returns x as a string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9" name="Google Shape;6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475" y="2571750"/>
            <a:ext cx="2996664" cy="235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7"/>
          <p:cNvPicPr preferRelativeResize="0"/>
          <p:nvPr/>
        </p:nvPicPr>
        <p:blipFill rotWithShape="1">
          <a:blip r:embed="rId4">
            <a:alphaModFix/>
          </a:blip>
          <a:srcRect b="0" l="0" r="3520" t="0"/>
          <a:stretch/>
        </p:blipFill>
        <p:spPr>
          <a:xfrm>
            <a:off x="6276674" y="2355236"/>
            <a:ext cx="2321574" cy="68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 rotWithShape="1">
          <a:blip r:embed="rId5">
            <a:alphaModFix/>
          </a:blip>
          <a:srcRect b="0" l="0" r="35367" t="0"/>
          <a:stretch/>
        </p:blipFill>
        <p:spPr>
          <a:xfrm>
            <a:off x="6276679" y="3040146"/>
            <a:ext cx="2321569" cy="188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 txBox="1"/>
          <p:nvPr>
            <p:ph idx="2" type="body"/>
          </p:nvPr>
        </p:nvSpPr>
        <p:spPr>
          <a:xfrm>
            <a:off x="3014375" y="666625"/>
            <a:ext cx="573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types behave differently when used with the same functions and operators.</a:t>
            </a:r>
            <a:endParaRPr sz="1800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68" name="Google Shape;668;p48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>
                <a:solidFill>
                  <a:schemeClr val="accent3"/>
                </a:solidFill>
              </a:rPr>
              <a:t>Be careful...</a:t>
            </a:r>
            <a:endParaRPr/>
          </a:p>
        </p:txBody>
      </p:sp>
      <p:sp>
        <p:nvSpPr>
          <p:cNvPr id="669" name="Google Shape;66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48"/>
          <p:cNvSpPr txBox="1"/>
          <p:nvPr/>
        </p:nvSpPr>
        <p:spPr>
          <a:xfrm>
            <a:off x="5637575" y="2044700"/>
            <a:ext cx="32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"4"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"34"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 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TypeError!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1" name="Google Shape;671;p48"/>
          <p:cNvSpPr txBox="1"/>
          <p:nvPr/>
        </p:nvSpPr>
        <p:spPr>
          <a:xfrm>
            <a:off x="5637575" y="4094400"/>
            <a:ext cx="39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"three"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 "four"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"three"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5637575" y="1552550"/>
            <a:ext cx="15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0" i="0" sz="1400" u="sng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5637575" y="2987575"/>
            <a:ext cx="32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 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"3333"</a:t>
            </a:r>
            <a:endParaRPr b="0" i="0" sz="1400" u="none" cap="none" strike="noStrike">
              <a:solidFill>
                <a:srgbClr val="B9212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5.1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TypeError!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"3"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4.0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TypeError!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4" name="Google Shape;674;p48"/>
          <p:cNvCxnSpPr/>
          <p:nvPr/>
        </p:nvCxnSpPr>
        <p:spPr>
          <a:xfrm flipH="1">
            <a:off x="5331325" y="1645775"/>
            <a:ext cx="300" cy="2785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5" name="Google Shape;675;p48"/>
          <p:cNvSpPr txBox="1"/>
          <p:nvPr/>
        </p:nvSpPr>
        <p:spPr>
          <a:xfrm>
            <a:off x="3116700" y="2044700"/>
            <a:ext cx="24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 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7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4.0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7.0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3116700" y="1552550"/>
            <a:ext cx="15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int, float</a:t>
            </a:r>
            <a:endParaRPr b="0" i="0" sz="1400" u="sng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7" name="Google Shape;677;p48"/>
          <p:cNvSpPr txBox="1"/>
          <p:nvPr/>
        </p:nvSpPr>
        <p:spPr>
          <a:xfrm>
            <a:off x="3116700" y="2987575"/>
            <a:ext cx="241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 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12</a:t>
            </a:r>
            <a:endParaRPr b="0" i="0" sz="1400" u="none" cap="none" strike="noStrike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5.1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15.3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4.0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12.0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" name="Google Shape;678;p48"/>
          <p:cNvSpPr txBox="1"/>
          <p:nvPr/>
        </p:nvSpPr>
        <p:spPr>
          <a:xfrm>
            <a:off x="3116700" y="4094400"/>
            <a:ext cx="30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4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4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0" i="0" lang="en" sz="14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4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rPr>
              <a:t># 4</a:t>
            </a:r>
            <a:endParaRPr b="0" i="0" sz="1400" u="none" cap="none" strike="noStrike">
              <a:solidFill>
                <a:srgbClr val="0079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55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90" name="Google Shape;690;p56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Functions</a:t>
            </a:r>
            <a:r>
              <a:rPr lang="en"/>
              <a:t> in Python work the same way as functions in math for the most part: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we pass in inputs, and they return outputs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can nest many function calls together.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Some functions, like print, don’t return anything.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assign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names</a:t>
            </a:r>
            <a:r>
              <a:rPr lang="en"/>
              <a:t> 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/>
              <a:t> so that we can use them later in our code.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assign and update names by using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assignment statements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There are several rules and behaviors regarding names and assignment statements that you should be aware of.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Every value in Python has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data type</a:t>
            </a:r>
            <a:r>
              <a:rPr lang="en"/>
              <a:t>. The behavior of some functions and operators change depending on the data types of the arguments.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Types so far: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/>
              <a:t>,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float</a:t>
            </a:r>
            <a:r>
              <a:rPr lang="en"/>
              <a:t>,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str</a:t>
            </a:r>
            <a:r>
              <a:rPr lang="en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can convert between datatypes using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int()</a:t>
            </a:r>
            <a:r>
              <a:rPr lang="en"/>
              <a:t>,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float()</a:t>
            </a:r>
            <a:r>
              <a:rPr lang="en"/>
              <a:t>,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str()</a:t>
            </a:r>
            <a:endParaRPr/>
          </a:p>
        </p:txBody>
      </p:sp>
      <p:sp>
        <p:nvSpPr>
          <p:cNvPr id="691" name="Google Shape;69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57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Call Expressions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Assigning values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Strings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Conversion and Casting</a:t>
            </a:r>
            <a:endParaRPr/>
          </a:p>
        </p:txBody>
      </p:sp>
      <p:sp>
        <p:nvSpPr>
          <p:cNvPr id="698" name="Google Shape;698;p57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99" name="Google Shape;699;p57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print()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NoneType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Importing </a:t>
            </a:r>
            <a:r>
              <a:rPr lang="en"/>
              <a:t>packages</a:t>
            </a:r>
            <a:r>
              <a:rPr lang="en"/>
              <a:t>, Numpy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Arrays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0" name="Google Shape;700;p57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6d1eba3cb_0_12"/>
          <p:cNvSpPr/>
          <p:nvPr/>
        </p:nvSpPr>
        <p:spPr>
          <a:xfrm>
            <a:off x="2116625" y="4160525"/>
            <a:ext cx="2202000" cy="67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is called an </a:t>
            </a:r>
            <a:r>
              <a:rPr b="1" i="0" lang="en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assignment statement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g266d1eba3cb_0_12"/>
          <p:cNvCxnSpPr/>
          <p:nvPr/>
        </p:nvCxnSpPr>
        <p:spPr>
          <a:xfrm>
            <a:off x="3586050" y="2168582"/>
            <a:ext cx="2016000" cy="0"/>
          </a:xfrm>
          <a:prstGeom prst="straightConnector1">
            <a:avLst/>
          </a:prstGeom>
          <a:noFill/>
          <a:ln cap="flat" cmpd="sng" w="19050">
            <a:solidFill>
              <a:srgbClr val="BDBDB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2" name="Google Shape;252;g266d1eba3cb_0_12"/>
          <p:cNvCxnSpPr/>
          <p:nvPr/>
        </p:nvCxnSpPr>
        <p:spPr>
          <a:xfrm>
            <a:off x="3586050" y="1765864"/>
            <a:ext cx="2016000" cy="0"/>
          </a:xfrm>
          <a:prstGeom prst="straightConnector1">
            <a:avLst/>
          </a:prstGeom>
          <a:noFill/>
          <a:ln cap="flat" cmpd="sng" w="19050">
            <a:solidFill>
              <a:srgbClr val="BDBDBD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3" name="Google Shape;253;g266d1eba3cb_0_1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“Storing” Values by Assigning Names</a:t>
            </a:r>
            <a:endParaRPr/>
          </a:p>
        </p:txBody>
      </p:sp>
      <p:sp>
        <p:nvSpPr>
          <p:cNvPr id="254" name="Google Shape;254;g266d1eba3cb_0_12"/>
          <p:cNvSpPr txBox="1"/>
          <p:nvPr>
            <p:ph idx="1" type="body"/>
          </p:nvPr>
        </p:nvSpPr>
        <p:spPr>
          <a:xfrm>
            <a:off x="367150" y="791800"/>
            <a:ext cx="8520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BDBDBD"/>
                </a:solidFill>
              </a:rPr>
              <a:t>So far we’ve seen how Python evaluates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r>
              <a:rPr lang="en">
                <a:solidFill>
                  <a:srgbClr val="BDBDBD"/>
                </a:solidFill>
              </a:rPr>
              <a:t> into </a:t>
            </a:r>
            <a:r>
              <a:rPr b="1" lang="en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>
                <a:solidFill>
                  <a:srgbClr val="BDBDBD"/>
                </a:solidFill>
              </a:rPr>
              <a:t>:</a:t>
            </a:r>
            <a:endParaRPr>
              <a:solidFill>
                <a:srgbClr val="BDBDBD"/>
              </a:solidFill>
            </a:endParaRPr>
          </a:p>
        </p:txBody>
      </p:sp>
      <p:sp>
        <p:nvSpPr>
          <p:cNvPr id="255" name="Google Shape;255;g266d1eba3cb_0_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g266d1eba3cb_0_12"/>
          <p:cNvPicPr preferRelativeResize="0"/>
          <p:nvPr/>
        </p:nvPicPr>
        <p:blipFill rotWithShape="1">
          <a:blip r:embed="rId3">
            <a:alphaModFix amt="50000"/>
          </a:blip>
          <a:srcRect b="0" l="2830" r="22297" t="0"/>
          <a:stretch/>
        </p:blipFill>
        <p:spPr>
          <a:xfrm>
            <a:off x="1623750" y="1410100"/>
            <a:ext cx="1776225" cy="9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66d1eba3cb_0_12"/>
          <p:cNvPicPr preferRelativeResize="0"/>
          <p:nvPr/>
        </p:nvPicPr>
        <p:blipFill rotWithShape="1">
          <a:blip r:embed="rId4">
            <a:alphaModFix amt="51000"/>
          </a:blip>
          <a:srcRect b="0" l="0" r="0" t="0"/>
          <a:stretch/>
        </p:blipFill>
        <p:spPr>
          <a:xfrm>
            <a:off x="5744032" y="1468817"/>
            <a:ext cx="1776218" cy="9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66d1eba3cb_0_12"/>
          <p:cNvSpPr txBox="1"/>
          <p:nvPr/>
        </p:nvSpPr>
        <p:spPr>
          <a:xfrm>
            <a:off x="3906600" y="1532239"/>
            <a:ext cx="1278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expression</a:t>
            </a:r>
            <a:endParaRPr b="0" i="0" sz="14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66d1eba3cb_0_12"/>
          <p:cNvSpPr txBox="1"/>
          <p:nvPr/>
        </p:nvSpPr>
        <p:spPr>
          <a:xfrm>
            <a:off x="3906550" y="1927017"/>
            <a:ext cx="1278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4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66d1eba3cb_0_12"/>
          <p:cNvSpPr txBox="1"/>
          <p:nvPr>
            <p:ph idx="1" type="body"/>
          </p:nvPr>
        </p:nvSpPr>
        <p:spPr>
          <a:xfrm>
            <a:off x="367150" y="2510425"/>
            <a:ext cx="8520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 critical aspect of a programming language is its ability to “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store</a:t>
            </a:r>
            <a:r>
              <a:rPr lang="en"/>
              <a:t>” and “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retrieve</a:t>
            </a:r>
            <a:r>
              <a:rPr lang="en"/>
              <a:t>” values.</a:t>
            </a:r>
            <a:endParaRPr/>
          </a:p>
        </p:txBody>
      </p:sp>
      <p:sp>
        <p:nvSpPr>
          <p:cNvPr id="261" name="Google Shape;261;g266d1eba3cb_0_12"/>
          <p:cNvSpPr txBox="1"/>
          <p:nvPr/>
        </p:nvSpPr>
        <p:spPr>
          <a:xfrm>
            <a:off x="367150" y="31863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Python, storage and retrieval of values is done by binding</a:t>
            </a:r>
            <a:b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with the assignment operator (</a:t>
            </a:r>
            <a:r>
              <a:rPr b="1" i="0" lang="en" sz="16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2" name="Google Shape;262;g266d1eba3cb_0_12"/>
          <p:cNvSpPr/>
          <p:nvPr/>
        </p:nvSpPr>
        <p:spPr>
          <a:xfrm>
            <a:off x="6743200" y="3399150"/>
            <a:ext cx="11016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3000" u="none" cap="none" strike="noStrike">
              <a:solidFill>
                <a:srgbClr val="00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3" name="Google Shape;263;g266d1eba3cb_0_12"/>
          <p:cNvSpPr/>
          <p:nvPr/>
        </p:nvSpPr>
        <p:spPr>
          <a:xfrm>
            <a:off x="6242650" y="3399150"/>
            <a:ext cx="548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64" name="Google Shape;264;g266d1eba3cb_0_12"/>
          <p:cNvSpPr txBox="1"/>
          <p:nvPr/>
        </p:nvSpPr>
        <p:spPr>
          <a:xfrm>
            <a:off x="5459800" y="4287875"/>
            <a:ext cx="2385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</a:t>
            </a:r>
            <a:r>
              <a:rPr b="0" i="0" lang="en" sz="20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b="0" i="0" lang="en" sz="20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20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0" i="0" sz="20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65" name="Google Shape;265;g266d1eba3cb_0_12"/>
          <p:cNvCxnSpPr>
            <a:stCxn id="250" idx="3"/>
          </p:cNvCxnSpPr>
          <p:nvPr/>
        </p:nvCxnSpPr>
        <p:spPr>
          <a:xfrm flipH="1" rot="10800000">
            <a:off x="4318625" y="4493675"/>
            <a:ext cx="987600" cy="5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6d1eba3cb_0_3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Assignment Statements</a:t>
            </a:r>
            <a:endParaRPr/>
          </a:p>
        </p:txBody>
      </p:sp>
      <p:sp>
        <p:nvSpPr>
          <p:cNvPr id="271" name="Google Shape;271;g266d1eba3cb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g266d1eba3cb_0_31"/>
          <p:cNvSpPr txBox="1"/>
          <p:nvPr/>
        </p:nvSpPr>
        <p:spPr>
          <a:xfrm>
            <a:off x="634933" y="1523875"/>
            <a:ext cx="2385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000" u="none" cap="none" strike="noStrike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g266d1eba3cb_0_31"/>
          <p:cNvSpPr txBox="1"/>
          <p:nvPr/>
        </p:nvSpPr>
        <p:spPr>
          <a:xfrm>
            <a:off x="6530975" y="4533625"/>
            <a:ext cx="22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*no animals were harmed in the making of these vinyl suitcases</a:t>
            </a:r>
            <a:endParaRPr b="0"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4" name="Google Shape;274;g266d1eba3cb_0_31"/>
          <p:cNvSpPr txBox="1"/>
          <p:nvPr/>
        </p:nvSpPr>
        <p:spPr>
          <a:xfrm>
            <a:off x="582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b="0" i="0" sz="16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66d1eba3cb_0_31"/>
          <p:cNvSpPr txBox="1"/>
          <p:nvPr/>
        </p:nvSpPr>
        <p:spPr>
          <a:xfrm>
            <a:off x="1344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266d1eba3cb_0_31"/>
          <p:cNvCxnSpPr>
            <a:stCxn id="274" idx="0"/>
          </p:cNvCxnSpPr>
          <p:nvPr/>
        </p:nvCxnSpPr>
        <p:spPr>
          <a:xfrm rot="10800000">
            <a:off x="871250" y="1954375"/>
            <a:ext cx="90900" cy="245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g266d1eba3cb_0_31"/>
          <p:cNvCxnSpPr>
            <a:stCxn id="275" idx="0"/>
          </p:cNvCxnSpPr>
          <p:nvPr/>
        </p:nvCxnSpPr>
        <p:spPr>
          <a:xfrm rot="10800000">
            <a:off x="1488050" y="1924975"/>
            <a:ext cx="236100" cy="27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g266d1eba3cb_0_31"/>
          <p:cNvSpPr txBox="1"/>
          <p:nvPr/>
        </p:nvSpPr>
        <p:spPr>
          <a:xfrm>
            <a:off x="773750" y="983250"/>
            <a:ext cx="133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assignment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g266d1eba3cb_0_31"/>
          <p:cNvCxnSpPr>
            <a:stCxn id="278" idx="2"/>
          </p:cNvCxnSpPr>
          <p:nvPr/>
        </p:nvCxnSpPr>
        <p:spPr>
          <a:xfrm flipH="1">
            <a:off x="1174850" y="1414350"/>
            <a:ext cx="264000" cy="201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6d1eba3cb_0_4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Assignment Statements</a:t>
            </a:r>
            <a:endParaRPr/>
          </a:p>
        </p:txBody>
      </p:sp>
      <p:sp>
        <p:nvSpPr>
          <p:cNvPr id="285" name="Google Shape;285;g266d1eba3cb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g266d1eba3cb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6050" y="1414338"/>
            <a:ext cx="2981375" cy="298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g266d1eba3cb_0_44"/>
          <p:cNvGrpSpPr/>
          <p:nvPr/>
        </p:nvGrpSpPr>
        <p:grpSpPr>
          <a:xfrm>
            <a:off x="6817507" y="1230687"/>
            <a:ext cx="1825399" cy="809700"/>
            <a:chOff x="5974307" y="1666974"/>
            <a:chExt cx="1825399" cy="809700"/>
          </a:xfrm>
        </p:grpSpPr>
        <p:pic>
          <p:nvPicPr>
            <p:cNvPr id="288" name="Google Shape;288;g266d1eba3cb_0_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8275" y="1666974"/>
              <a:ext cx="1361431" cy="8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g266d1eba3cb_0_44"/>
            <p:cNvSpPr/>
            <p:nvPr/>
          </p:nvSpPr>
          <p:spPr>
            <a:xfrm>
              <a:off x="5974307" y="1972814"/>
              <a:ext cx="615150" cy="198650"/>
            </a:xfrm>
            <a:custGeom>
              <a:rect b="b" l="l" r="r" t="t"/>
              <a:pathLst>
                <a:path extrusionOk="0" h="7946" w="24606">
                  <a:moveTo>
                    <a:pt x="24606" y="2224"/>
                  </a:moveTo>
                  <a:cubicBezTo>
                    <a:pt x="16594" y="621"/>
                    <a:pt x="-1734" y="-2953"/>
                    <a:pt x="248" y="4974"/>
                  </a:cubicBezTo>
                  <a:cubicBezTo>
                    <a:pt x="2230" y="12901"/>
                    <a:pt x="16435" y="2224"/>
                    <a:pt x="24606" y="2224"/>
                  </a:cubicBezTo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g266d1eba3cb_0_44"/>
          <p:cNvSpPr txBox="1"/>
          <p:nvPr/>
        </p:nvSpPr>
        <p:spPr>
          <a:xfrm>
            <a:off x="7540100" y="1273888"/>
            <a:ext cx="105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b="0" i="0" sz="35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g266d1eba3cb_0_44"/>
          <p:cNvSpPr txBox="1"/>
          <p:nvPr/>
        </p:nvSpPr>
        <p:spPr>
          <a:xfrm>
            <a:off x="6671050" y="2807588"/>
            <a:ext cx="869100" cy="723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" sz="35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3500" u="none" cap="none" strike="noStrike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g266d1eba3cb_0_44"/>
          <p:cNvSpPr txBox="1"/>
          <p:nvPr/>
        </p:nvSpPr>
        <p:spPr>
          <a:xfrm>
            <a:off x="634933" y="1523875"/>
            <a:ext cx="2385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000" u="none" cap="none" strike="noStrike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g266d1eba3cb_0_44"/>
          <p:cNvSpPr/>
          <p:nvPr/>
        </p:nvSpPr>
        <p:spPr>
          <a:xfrm>
            <a:off x="4526700" y="455300"/>
            <a:ext cx="455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Like a suitcase tag, the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b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bound to the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4" name="Google Shape;294;g266d1eba3cb_0_44"/>
          <p:cNvSpPr txBox="1"/>
          <p:nvPr/>
        </p:nvSpPr>
        <p:spPr>
          <a:xfrm>
            <a:off x="6530975" y="4533625"/>
            <a:ext cx="22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*no animals were harmed in the making of these vinyl suitcases</a:t>
            </a:r>
            <a:endParaRPr b="0"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g266d1eba3cb_0_44"/>
          <p:cNvSpPr/>
          <p:nvPr/>
        </p:nvSpPr>
        <p:spPr>
          <a:xfrm>
            <a:off x="2502500" y="3049638"/>
            <a:ext cx="1101600" cy="61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3</a:t>
            </a:r>
            <a:endParaRPr b="0" i="0" sz="3000" u="none" cap="none" strike="noStrike">
              <a:solidFill>
                <a:srgbClr val="00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96" name="Google Shape;296;g266d1eba3cb_0_44"/>
          <p:cNvSpPr/>
          <p:nvPr/>
        </p:nvSpPr>
        <p:spPr>
          <a:xfrm>
            <a:off x="2001950" y="3049638"/>
            <a:ext cx="548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x</a:t>
            </a:r>
            <a:endParaRPr b="0" i="0" sz="3000" u="none" cap="none" strike="noStrike">
              <a:solidFill>
                <a:srgbClr val="00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97" name="Google Shape;297;g266d1eba3cb_0_44"/>
          <p:cNvSpPr txBox="1"/>
          <p:nvPr/>
        </p:nvSpPr>
        <p:spPr>
          <a:xfrm>
            <a:off x="582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b="0" i="0" sz="16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66d1eba3cb_0_44"/>
          <p:cNvSpPr txBox="1"/>
          <p:nvPr/>
        </p:nvSpPr>
        <p:spPr>
          <a:xfrm>
            <a:off x="1344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66d1eba3cb_0_44"/>
          <p:cNvSpPr/>
          <p:nvPr/>
        </p:nvSpPr>
        <p:spPr>
          <a:xfrm>
            <a:off x="3991875" y="3049650"/>
            <a:ext cx="1825500" cy="618300"/>
          </a:xfrm>
          <a:prstGeom prst="leftRightArrow">
            <a:avLst>
              <a:gd fmla="val 53144" name="adj1"/>
              <a:gd fmla="val 37744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analogy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g266d1eba3cb_0_44"/>
          <p:cNvCxnSpPr>
            <a:stCxn id="297" idx="0"/>
          </p:cNvCxnSpPr>
          <p:nvPr/>
        </p:nvCxnSpPr>
        <p:spPr>
          <a:xfrm rot="10800000">
            <a:off x="871250" y="1954375"/>
            <a:ext cx="90900" cy="245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1" name="Google Shape;301;g266d1eba3cb_0_44"/>
          <p:cNvCxnSpPr>
            <a:stCxn id="298" idx="0"/>
          </p:cNvCxnSpPr>
          <p:nvPr/>
        </p:nvCxnSpPr>
        <p:spPr>
          <a:xfrm rot="10800000">
            <a:off x="1488050" y="1924975"/>
            <a:ext cx="236100" cy="274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2" name="Google Shape;302;g266d1eba3cb_0_44"/>
          <p:cNvSpPr txBox="1"/>
          <p:nvPr/>
        </p:nvSpPr>
        <p:spPr>
          <a:xfrm>
            <a:off x="773750" y="983250"/>
            <a:ext cx="133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assignment</a:t>
            </a:r>
            <a:endParaRPr b="0" i="0" sz="16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g266d1eba3cb_0_44"/>
          <p:cNvCxnSpPr>
            <a:stCxn id="302" idx="2"/>
          </p:cNvCxnSpPr>
          <p:nvPr/>
        </p:nvCxnSpPr>
        <p:spPr>
          <a:xfrm flipH="1">
            <a:off x="1174850" y="1414350"/>
            <a:ext cx="264000" cy="201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6d1eba3cb_0_6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Assignment Statements</a:t>
            </a:r>
            <a:endParaRPr/>
          </a:p>
        </p:txBody>
      </p:sp>
      <p:sp>
        <p:nvSpPr>
          <p:cNvPr id="309" name="Google Shape;309;g266d1eba3cb_0_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g266d1eba3cb_0_67"/>
          <p:cNvSpPr txBox="1"/>
          <p:nvPr/>
        </p:nvSpPr>
        <p:spPr>
          <a:xfrm>
            <a:off x="634933" y="1523875"/>
            <a:ext cx="2385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x = 3</a:t>
            </a:r>
            <a:endParaRPr b="0" i="0" sz="2000" u="none" cap="none" strike="noStrike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1" name="Google Shape;311;g266d1eba3cb_0_67"/>
          <p:cNvSpPr/>
          <p:nvPr/>
        </p:nvSpPr>
        <p:spPr>
          <a:xfrm>
            <a:off x="4526700" y="455300"/>
            <a:ext cx="455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Like a suitcase tag, the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b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is bound to the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BDBDB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g266d1eba3cb_0_67"/>
          <p:cNvSpPr txBox="1"/>
          <p:nvPr/>
        </p:nvSpPr>
        <p:spPr>
          <a:xfrm>
            <a:off x="6530975" y="4533625"/>
            <a:ext cx="22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*no animals were harmed in the making of these vinyl suitcases</a:t>
            </a:r>
            <a:endParaRPr b="0"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" name="Google Shape;313;g266d1eba3cb_0_67"/>
          <p:cNvSpPr txBox="1"/>
          <p:nvPr/>
        </p:nvSpPr>
        <p:spPr>
          <a:xfrm>
            <a:off x="582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66d1eba3cb_0_67"/>
          <p:cNvSpPr txBox="1"/>
          <p:nvPr/>
        </p:nvSpPr>
        <p:spPr>
          <a:xfrm>
            <a:off x="1344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g266d1eba3cb_0_67"/>
          <p:cNvCxnSpPr>
            <a:stCxn id="313" idx="0"/>
          </p:cNvCxnSpPr>
          <p:nvPr/>
        </p:nvCxnSpPr>
        <p:spPr>
          <a:xfrm rot="10800000">
            <a:off x="871250" y="1954375"/>
            <a:ext cx="90900" cy="2454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g266d1eba3cb_0_67"/>
          <p:cNvCxnSpPr>
            <a:stCxn id="314" idx="0"/>
          </p:cNvCxnSpPr>
          <p:nvPr/>
        </p:nvCxnSpPr>
        <p:spPr>
          <a:xfrm rot="10800000">
            <a:off x="1488050" y="1924975"/>
            <a:ext cx="236100" cy="274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" name="Google Shape;317;g266d1eba3cb_0_67"/>
          <p:cNvSpPr txBox="1"/>
          <p:nvPr/>
        </p:nvSpPr>
        <p:spPr>
          <a:xfrm>
            <a:off x="773750" y="983250"/>
            <a:ext cx="133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assignment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266d1eba3cb_0_67"/>
          <p:cNvCxnSpPr>
            <a:stCxn id="317" idx="2"/>
          </p:cNvCxnSpPr>
          <p:nvPr/>
        </p:nvCxnSpPr>
        <p:spPr>
          <a:xfrm flipH="1">
            <a:off x="1174850" y="1414350"/>
            <a:ext cx="264000" cy="2010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" name="Google Shape;319;g266d1eba3cb_0_67"/>
          <p:cNvSpPr txBox="1"/>
          <p:nvPr/>
        </p:nvSpPr>
        <p:spPr>
          <a:xfrm>
            <a:off x="634926" y="2814175"/>
            <a:ext cx="3858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1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2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3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4 </a:t>
            </a:r>
            <a:r>
              <a:rPr b="0" i="0" lang="en" sz="2000" u="none" cap="none" strike="noStrike">
                <a:solidFill>
                  <a:srgbClr val="BE38F3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b="0" i="0" lang="en" sz="20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endParaRPr b="0" i="0" sz="2000" u="none" cap="none" strike="noStrike">
              <a:solidFill>
                <a:srgbClr val="0088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320" name="Google Shape;320;g266d1eba3cb_0_67"/>
          <p:cNvGrpSpPr/>
          <p:nvPr/>
        </p:nvGrpSpPr>
        <p:grpSpPr>
          <a:xfrm>
            <a:off x="5345254" y="1575927"/>
            <a:ext cx="1498048" cy="2648085"/>
            <a:chOff x="1512922" y="2765050"/>
            <a:chExt cx="1226400" cy="2164175"/>
          </a:xfrm>
        </p:grpSpPr>
        <p:pic>
          <p:nvPicPr>
            <p:cNvPr id="321" name="Google Shape;321;g266d1eba3cb_0_67"/>
            <p:cNvPicPr preferRelativeResize="0"/>
            <p:nvPr/>
          </p:nvPicPr>
          <p:blipFill rotWithShape="1">
            <a:blip r:embed="rId3">
              <a:alphaModFix/>
            </a:blip>
            <a:srcRect b="5858" l="22215" r="18762" t="16022"/>
            <a:stretch/>
          </p:blipFill>
          <p:spPr>
            <a:xfrm>
              <a:off x="1512922" y="2765050"/>
              <a:ext cx="1226400" cy="216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g266d1eba3cb_0_67"/>
            <p:cNvSpPr txBox="1"/>
            <p:nvPr/>
          </p:nvSpPr>
          <p:spPr>
            <a:xfrm>
              <a:off x="1776775" y="3737220"/>
              <a:ext cx="698700" cy="585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" sz="3500" u="none" cap="none" strike="noStrike">
                  <a:solidFill>
                    <a:srgbClr val="0088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7</a:t>
              </a:r>
              <a:endParaRPr b="0" i="0" sz="35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323" name="Google Shape;323;g266d1eba3cb_0_67"/>
          <p:cNvGrpSpPr/>
          <p:nvPr/>
        </p:nvGrpSpPr>
        <p:grpSpPr>
          <a:xfrm>
            <a:off x="6242756" y="1615350"/>
            <a:ext cx="1863550" cy="777798"/>
            <a:chOff x="2247657" y="2687249"/>
            <a:chExt cx="1825399" cy="809700"/>
          </a:xfrm>
        </p:grpSpPr>
        <p:grpSp>
          <p:nvGrpSpPr>
            <p:cNvPr id="324" name="Google Shape;324;g266d1eba3cb_0_67"/>
            <p:cNvGrpSpPr/>
            <p:nvPr/>
          </p:nvGrpSpPr>
          <p:grpSpPr>
            <a:xfrm>
              <a:off x="2247657" y="2687249"/>
              <a:ext cx="1825399" cy="809700"/>
              <a:chOff x="5974307" y="1666974"/>
              <a:chExt cx="1825399" cy="809700"/>
            </a:xfrm>
          </p:grpSpPr>
          <p:pic>
            <p:nvPicPr>
              <p:cNvPr id="325" name="Google Shape;325;g266d1eba3cb_0_6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38275" y="1666974"/>
                <a:ext cx="1361431" cy="809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" name="Google Shape;326;g266d1eba3cb_0_67"/>
              <p:cNvSpPr/>
              <p:nvPr/>
            </p:nvSpPr>
            <p:spPr>
              <a:xfrm>
                <a:off x="5974307" y="1972814"/>
                <a:ext cx="615150" cy="198650"/>
              </a:xfrm>
              <a:custGeom>
                <a:rect b="b" l="l" r="r" t="t"/>
                <a:pathLst>
                  <a:path extrusionOk="0" h="7946" w="24606">
                    <a:moveTo>
                      <a:pt x="24606" y="2224"/>
                    </a:moveTo>
                    <a:cubicBezTo>
                      <a:pt x="16594" y="621"/>
                      <a:pt x="-1734" y="-2953"/>
                      <a:pt x="248" y="4974"/>
                    </a:cubicBezTo>
                    <a:cubicBezTo>
                      <a:pt x="2230" y="12901"/>
                      <a:pt x="16435" y="2224"/>
                      <a:pt x="24606" y="2224"/>
                    </a:cubicBezTo>
                  </a:path>
                </a:pathLst>
              </a:custGeom>
              <a:noFill/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g266d1eba3cb_0_67"/>
            <p:cNvSpPr txBox="1"/>
            <p:nvPr/>
          </p:nvSpPr>
          <p:spPr>
            <a:xfrm>
              <a:off x="2970250" y="2730450"/>
              <a:ext cx="10536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" sz="3500" u="none" cap="none" strike="noStrike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</a:t>
              </a:r>
              <a:endParaRPr b="0" i="0" sz="35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28" name="Google Shape;328;g266d1eba3cb_0_67"/>
          <p:cNvSpPr/>
          <p:nvPr/>
        </p:nvSpPr>
        <p:spPr>
          <a:xfrm>
            <a:off x="634925" y="3581450"/>
            <a:ext cx="455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first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evaluates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the right hand expression, then binds the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to the resulting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6d1eba3cb_0_9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Assignment Statements</a:t>
            </a:r>
            <a:endParaRPr/>
          </a:p>
        </p:txBody>
      </p:sp>
      <p:sp>
        <p:nvSpPr>
          <p:cNvPr id="334" name="Google Shape;334;g266d1eba3cb_0_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g266d1eba3cb_0_91"/>
          <p:cNvSpPr txBox="1"/>
          <p:nvPr/>
        </p:nvSpPr>
        <p:spPr>
          <a:xfrm>
            <a:off x="634933" y="1523875"/>
            <a:ext cx="2385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x = 3</a:t>
            </a:r>
            <a:endParaRPr b="0" i="0" sz="2000" u="none" cap="none" strike="noStrike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" name="Google Shape;336;g266d1eba3cb_0_91"/>
          <p:cNvSpPr/>
          <p:nvPr/>
        </p:nvSpPr>
        <p:spPr>
          <a:xfrm>
            <a:off x="4526700" y="455300"/>
            <a:ext cx="455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Like a suitcase tag, the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b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is bound to the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BDBDB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" name="Google Shape;337;g266d1eba3cb_0_91"/>
          <p:cNvSpPr txBox="1"/>
          <p:nvPr/>
        </p:nvSpPr>
        <p:spPr>
          <a:xfrm>
            <a:off x="6530975" y="4533625"/>
            <a:ext cx="22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*no animals were harmed in the making of these vinyl suitcases</a:t>
            </a:r>
            <a:endParaRPr b="0" i="0" sz="1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8" name="Google Shape;338;g266d1eba3cb_0_91"/>
          <p:cNvSpPr txBox="1"/>
          <p:nvPr/>
        </p:nvSpPr>
        <p:spPr>
          <a:xfrm>
            <a:off x="582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66d1eba3cb_0_91"/>
          <p:cNvSpPr txBox="1"/>
          <p:nvPr/>
        </p:nvSpPr>
        <p:spPr>
          <a:xfrm>
            <a:off x="1344350" y="2199775"/>
            <a:ext cx="75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g266d1eba3cb_0_91"/>
          <p:cNvCxnSpPr>
            <a:stCxn id="338" idx="0"/>
          </p:cNvCxnSpPr>
          <p:nvPr/>
        </p:nvCxnSpPr>
        <p:spPr>
          <a:xfrm rot="10800000">
            <a:off x="871250" y="1954375"/>
            <a:ext cx="90900" cy="2454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g266d1eba3cb_0_91"/>
          <p:cNvCxnSpPr>
            <a:stCxn id="339" idx="0"/>
          </p:cNvCxnSpPr>
          <p:nvPr/>
        </p:nvCxnSpPr>
        <p:spPr>
          <a:xfrm rot="10800000">
            <a:off x="1488050" y="1924975"/>
            <a:ext cx="236100" cy="274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g266d1eba3cb_0_91"/>
          <p:cNvSpPr txBox="1"/>
          <p:nvPr/>
        </p:nvSpPr>
        <p:spPr>
          <a:xfrm>
            <a:off x="773750" y="983250"/>
            <a:ext cx="133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assignment</a:t>
            </a:r>
            <a:endParaRPr b="0" i="0" sz="1600" u="none" cap="none" strike="noStrike">
              <a:solidFill>
                <a:srgbClr val="BDBDB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266d1eba3cb_0_91"/>
          <p:cNvCxnSpPr>
            <a:stCxn id="342" idx="2"/>
          </p:cNvCxnSpPr>
          <p:nvPr/>
        </p:nvCxnSpPr>
        <p:spPr>
          <a:xfrm flipH="1">
            <a:off x="1174850" y="1414350"/>
            <a:ext cx="264000" cy="2010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g266d1eba3cb_0_91"/>
          <p:cNvSpPr txBox="1"/>
          <p:nvPr/>
        </p:nvSpPr>
        <p:spPr>
          <a:xfrm>
            <a:off x="634926" y="2814175"/>
            <a:ext cx="3858000" cy="4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x = 1 + 2 * 3 - 4 // 5</a:t>
            </a:r>
            <a:endParaRPr b="0" i="0" sz="2000" u="none" cap="none" strike="noStrike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g266d1eba3cb_0_91"/>
          <p:cNvSpPr/>
          <p:nvPr/>
        </p:nvSpPr>
        <p:spPr>
          <a:xfrm>
            <a:off x="634925" y="3581450"/>
            <a:ext cx="4553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first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evaluates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the right hand expression, then binds the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i="0" lang="en" sz="1600" u="none" cap="none" strike="noStrike">
                <a:solidFill>
                  <a:srgbClr val="BDBD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 to the resulting </a:t>
            </a:r>
            <a:r>
              <a:rPr b="1" i="0" lang="en" sz="1600" u="none" cap="none" strike="noStrike">
                <a:solidFill>
                  <a:srgbClr val="BDBDBD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r>
              <a:rPr b="0" i="0" lang="en" sz="1600" u="none" cap="none" strike="noStrike">
                <a:solidFill>
                  <a:srgbClr val="BDBDBD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rgbClr val="BDBDB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6" name="Google Shape;346;g266d1eba3cb_0_91"/>
          <p:cNvSpPr/>
          <p:nvPr/>
        </p:nvSpPr>
        <p:spPr>
          <a:xfrm>
            <a:off x="5596350" y="1603975"/>
            <a:ext cx="2799900" cy="110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Assignment statements do not return anything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They just bind a name to a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266d1eba3cb_0_91"/>
          <p:cNvPicPr preferRelativeResize="0"/>
          <p:nvPr/>
        </p:nvPicPr>
        <p:blipFill rotWithShape="1">
          <a:blip r:embed="rId3">
            <a:alphaModFix/>
          </a:blip>
          <a:srcRect b="52260" l="0" r="32845" t="0"/>
          <a:stretch/>
        </p:blipFill>
        <p:spPr>
          <a:xfrm>
            <a:off x="5320450" y="3040048"/>
            <a:ext cx="3351697" cy="11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